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8" r:id="rId2"/>
    <p:sldMasterId id="2147483674" r:id="rId3"/>
    <p:sldMasterId id="2147483680" r:id="rId4"/>
  </p:sldMasterIdLst>
  <p:notesMasterIdLst>
    <p:notesMasterId r:id="rId54"/>
  </p:notesMasterIdLst>
  <p:handoutMasterIdLst>
    <p:handoutMasterId r:id="rId55"/>
  </p:handoutMasterIdLst>
  <p:sldIdLst>
    <p:sldId id="349" r:id="rId5"/>
    <p:sldId id="286" r:id="rId6"/>
    <p:sldId id="320" r:id="rId7"/>
    <p:sldId id="284" r:id="rId8"/>
    <p:sldId id="317" r:id="rId9"/>
    <p:sldId id="350" r:id="rId10"/>
    <p:sldId id="351" r:id="rId11"/>
    <p:sldId id="353" r:id="rId12"/>
    <p:sldId id="352" r:id="rId13"/>
    <p:sldId id="302" r:id="rId14"/>
    <p:sldId id="319" r:id="rId15"/>
    <p:sldId id="321" r:id="rId16"/>
    <p:sldId id="301" r:id="rId17"/>
    <p:sldId id="289" r:id="rId18"/>
    <p:sldId id="322" r:id="rId19"/>
    <p:sldId id="323" r:id="rId20"/>
    <p:sldId id="324" r:id="rId21"/>
    <p:sldId id="325" r:id="rId22"/>
    <p:sldId id="326" r:id="rId23"/>
    <p:sldId id="328" r:id="rId24"/>
    <p:sldId id="327" r:id="rId25"/>
    <p:sldId id="338" r:id="rId26"/>
    <p:sldId id="343" r:id="rId27"/>
    <p:sldId id="331" r:id="rId28"/>
    <p:sldId id="344" r:id="rId29"/>
    <p:sldId id="313" r:id="rId30"/>
    <p:sldId id="291" r:id="rId31"/>
    <p:sldId id="298" r:id="rId32"/>
    <p:sldId id="332" r:id="rId33"/>
    <p:sldId id="337" r:id="rId34"/>
    <p:sldId id="297" r:id="rId35"/>
    <p:sldId id="341" r:id="rId36"/>
    <p:sldId id="339" r:id="rId37"/>
    <p:sldId id="334" r:id="rId38"/>
    <p:sldId id="340" r:id="rId39"/>
    <p:sldId id="296" r:id="rId40"/>
    <p:sldId id="295" r:id="rId41"/>
    <p:sldId id="294" r:id="rId42"/>
    <p:sldId id="293" r:id="rId43"/>
    <p:sldId id="292" r:id="rId44"/>
    <p:sldId id="304" r:id="rId45"/>
    <p:sldId id="303" r:id="rId46"/>
    <p:sldId id="330" r:id="rId47"/>
    <p:sldId id="300" r:id="rId48"/>
    <p:sldId id="335" r:id="rId49"/>
    <p:sldId id="307" r:id="rId50"/>
    <p:sldId id="308" r:id="rId51"/>
    <p:sldId id="314" r:id="rId52"/>
    <p:sldId id="279" r:id="rId53"/>
  </p:sldIdLst>
  <p:sldSz cx="12192000" cy="6858000"/>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1A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70" autoAdjust="0"/>
    <p:restoredTop sz="89136" autoAdjust="0"/>
  </p:normalViewPr>
  <p:slideViewPr>
    <p:cSldViewPr snapToGrid="0">
      <p:cViewPr varScale="1">
        <p:scale>
          <a:sx n="98" d="100"/>
          <a:sy n="98" d="100"/>
        </p:scale>
        <p:origin x="756" y="84"/>
      </p:cViewPr>
      <p:guideLst/>
    </p:cSldViewPr>
  </p:slideViewPr>
  <p:notesTextViewPr>
    <p:cViewPr>
      <p:scale>
        <a:sx n="1" d="1"/>
        <a:sy n="1" d="1"/>
      </p:scale>
      <p:origin x="0" y="0"/>
    </p:cViewPr>
  </p:notesTextViewPr>
  <p:notesViewPr>
    <p:cSldViewPr snapToGrid="0">
      <p:cViewPr varScale="1">
        <p:scale>
          <a:sx n="82" d="100"/>
          <a:sy n="82" d="100"/>
        </p:scale>
        <p:origin x="2976"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heme" Target="theme/theme1.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25BEC40-F9AF-4A72-988E-F3E7230C979D}"/>
              </a:ext>
            </a:extLst>
          </p:cNvPr>
          <p:cNvSpPr>
            <a:spLocks noGrp="1"/>
          </p:cNvSpPr>
          <p:nvPr>
            <p:ph type="hdr" sz="quarter"/>
          </p:nvPr>
        </p:nvSpPr>
        <p:spPr>
          <a:xfrm>
            <a:off x="0" y="0"/>
            <a:ext cx="3509962" cy="466725"/>
          </a:xfrm>
          <a:prstGeom prst="rect">
            <a:avLst/>
          </a:prstGeom>
        </p:spPr>
        <p:txBody>
          <a:bodyPr vert="horz" lIns="91440" tIns="45720" rIns="91440" bIns="45720" rtlCol="0"/>
          <a:lstStyle>
            <a:lvl1pPr algn="l">
              <a:defRPr sz="1200"/>
            </a:lvl1pPr>
          </a:lstStyle>
          <a:p>
            <a:endParaRPr lang="en-US" sz="1400" b="1" dirty="0"/>
          </a:p>
          <a:p>
            <a:r>
              <a:rPr lang="en-US" sz="1400" b="1" dirty="0"/>
              <a:t>VFW Post Service Officer Training July 2021</a:t>
            </a:r>
          </a:p>
        </p:txBody>
      </p:sp>
      <p:sp>
        <p:nvSpPr>
          <p:cNvPr id="3" name="Date Placeholder 2">
            <a:extLst>
              <a:ext uri="{FF2B5EF4-FFF2-40B4-BE49-F238E27FC236}">
                <a16:creationId xmlns:a16="http://schemas.microsoft.com/office/drawing/2014/main" id="{184EE79E-FF53-4E55-AEF1-1AD39BC2FA28}"/>
              </a:ext>
            </a:extLst>
          </p:cNvPr>
          <p:cNvSpPr>
            <a:spLocks noGrp="1"/>
          </p:cNvSpPr>
          <p:nvPr>
            <p:ph type="dt" sz="quarter" idx="1"/>
          </p:nvPr>
        </p:nvSpPr>
        <p:spPr>
          <a:xfrm>
            <a:off x="3976688" y="0"/>
            <a:ext cx="3041650" cy="466725"/>
          </a:xfrm>
          <a:prstGeom prst="rect">
            <a:avLst/>
          </a:prstGeom>
        </p:spPr>
        <p:txBody>
          <a:bodyPr vert="horz" lIns="91440" tIns="45720" rIns="91440" bIns="45720" rtlCol="0"/>
          <a:lstStyle>
            <a:lvl1pPr algn="r">
              <a:defRPr sz="1200"/>
            </a:lvl1pPr>
          </a:lstStyle>
          <a:p>
            <a:endParaRPr lang="en-US" dirty="0"/>
          </a:p>
        </p:txBody>
      </p:sp>
      <p:sp>
        <p:nvSpPr>
          <p:cNvPr id="4" name="Footer Placeholder 3">
            <a:extLst>
              <a:ext uri="{FF2B5EF4-FFF2-40B4-BE49-F238E27FC236}">
                <a16:creationId xmlns:a16="http://schemas.microsoft.com/office/drawing/2014/main" id="{33084D60-FBF0-4163-AE2F-2E6FD7108866}"/>
              </a:ext>
            </a:extLst>
          </p:cNvPr>
          <p:cNvSpPr>
            <a:spLocks noGrp="1"/>
          </p:cNvSpPr>
          <p:nvPr>
            <p:ph type="ftr" sz="quarter" idx="2"/>
          </p:nvPr>
        </p:nvSpPr>
        <p:spPr>
          <a:xfrm>
            <a:off x="1" y="8839200"/>
            <a:ext cx="3041650"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38D6A22-444E-48C9-BCE0-9063A800A73B}"/>
              </a:ext>
            </a:extLst>
          </p:cNvPr>
          <p:cNvSpPr>
            <a:spLocks noGrp="1"/>
          </p:cNvSpPr>
          <p:nvPr>
            <p:ph type="sldNum" sz="quarter" idx="3"/>
          </p:nvPr>
        </p:nvSpPr>
        <p:spPr>
          <a:xfrm>
            <a:off x="3976688" y="8839200"/>
            <a:ext cx="3041650" cy="466725"/>
          </a:xfrm>
          <a:prstGeom prst="rect">
            <a:avLst/>
          </a:prstGeom>
        </p:spPr>
        <p:txBody>
          <a:bodyPr vert="horz" lIns="91440" tIns="45720" rIns="91440" bIns="45720" rtlCol="0" anchor="b"/>
          <a:lstStyle>
            <a:lvl1pPr algn="r">
              <a:defRPr sz="1200"/>
            </a:lvl1pPr>
          </a:lstStyle>
          <a:p>
            <a:fld id="{B30DF0EB-7CA6-42FF-AE3C-16A32720F14B}" type="slidenum">
              <a:rPr lang="en-US" smtClean="0"/>
              <a:t>‹#›</a:t>
            </a:fld>
            <a:endParaRPr lang="en-US"/>
          </a:p>
        </p:txBody>
      </p:sp>
    </p:spTree>
    <p:extLst>
      <p:ext uri="{BB962C8B-B14F-4D97-AF65-F5344CB8AC3E}">
        <p14:creationId xmlns:p14="http://schemas.microsoft.com/office/powerpoint/2010/main" val="1159516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1"/>
            <a:ext cx="3041968" cy="466912"/>
          </a:xfrm>
          <a:prstGeom prst="rect">
            <a:avLst/>
          </a:prstGeom>
        </p:spPr>
        <p:txBody>
          <a:bodyPr vert="horz" lIns="93287" tIns="46644" rIns="93287" bIns="46644" rtlCol="0"/>
          <a:lstStyle>
            <a:lvl1pPr algn="r">
              <a:defRPr sz="1200"/>
            </a:lvl1pPr>
          </a:lstStyle>
          <a:p>
            <a:fld id="{C3537624-CE2E-4C8C-8125-1953E9E928CA}" type="datetimeFigureOut">
              <a:rPr lang="en-US" smtClean="0"/>
              <a:t>8/6/2021</a:t>
            </a:fld>
            <a:endParaRPr lang="en-US"/>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78477"/>
            <a:ext cx="5615940" cy="3664207"/>
          </a:xfrm>
          <a:prstGeom prst="rect">
            <a:avLst/>
          </a:prstGeom>
        </p:spPr>
        <p:txBody>
          <a:bodyPr vert="horz" lIns="93287" tIns="46644" rIns="93287" bIns="4664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D01D0634-482D-463F-B1D0-32547F292E4A}" type="slidenum">
              <a:rPr lang="en-US" smtClean="0"/>
              <a:t>‹#›</a:t>
            </a:fld>
            <a:endParaRPr lang="en-US"/>
          </a:p>
        </p:txBody>
      </p:sp>
    </p:spTree>
    <p:extLst>
      <p:ext uri="{BB962C8B-B14F-4D97-AF65-F5344CB8AC3E}">
        <p14:creationId xmlns:p14="http://schemas.microsoft.com/office/powerpoint/2010/main" val="4713059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1D0634-482D-463F-B1D0-32547F292E4A}" type="slidenum">
              <a:rPr lang="en-US" smtClean="0"/>
              <a:t>1</a:t>
            </a:fld>
            <a:endParaRPr lang="en-US"/>
          </a:p>
        </p:txBody>
      </p:sp>
    </p:spTree>
    <p:extLst>
      <p:ext uri="{BB962C8B-B14F-4D97-AF65-F5344CB8AC3E}">
        <p14:creationId xmlns:p14="http://schemas.microsoft.com/office/powerpoint/2010/main" val="36062778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10</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7178400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pPr defTabSz="932871">
              <a:defRPr/>
            </a:pPr>
            <a:r>
              <a:rPr lang="en-US" altLang="en-US" b="1" u="sng" dirty="0"/>
              <a:t>NOTE</a:t>
            </a:r>
            <a:r>
              <a:rPr lang="en-US" altLang="en-US" dirty="0"/>
              <a:t> PSOs are not accredited - the 21-22 </a:t>
            </a:r>
            <a:r>
              <a:rPr lang="en-US" altLang="en-US" b="1" dirty="0"/>
              <a:t>does not</a:t>
            </a:r>
            <a:r>
              <a:rPr lang="en-US" altLang="en-US" dirty="0"/>
              <a:t> give them the right to provide representation, it gives that right to VFW accredited representatives.</a:t>
            </a:r>
          </a:p>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11</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4812135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The PSO will </a:t>
            </a:r>
            <a:r>
              <a:rPr lang="en-US" b="1" dirty="0"/>
              <a:t>never</a:t>
            </a:r>
            <a:r>
              <a:rPr lang="en-US" dirty="0"/>
              <a:t> save or share personal information concerning interactions with veterans or their families with anyone other than the Department Service Officer</a:t>
            </a:r>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12</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9055066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13</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9007964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14</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9395806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Discuss in detail</a:t>
            </a:r>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15</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30803561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Discuss in detail</a:t>
            </a:r>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16</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42002506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pPr defTabSz="932871">
              <a:defRPr/>
            </a:pPr>
            <a:r>
              <a:rPr lang="en-US" dirty="0"/>
              <a:t>Discuss in detail</a:t>
            </a:r>
          </a:p>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17</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38747027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pPr defTabSz="932871">
              <a:defRPr/>
            </a:pPr>
            <a:r>
              <a:rPr lang="en-US" dirty="0"/>
              <a:t>Discuss in detail</a:t>
            </a:r>
          </a:p>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18</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3215547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pPr defTabSz="932871">
              <a:defRPr/>
            </a:pPr>
            <a:r>
              <a:rPr lang="en-US" dirty="0"/>
              <a:t>Discuss in detail</a:t>
            </a:r>
          </a:p>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19</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35598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2</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6512699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pPr defTabSz="932871">
              <a:defRPr/>
            </a:pPr>
            <a:r>
              <a:rPr lang="en-US" dirty="0"/>
              <a:t>Discuss in detail</a:t>
            </a:r>
          </a:p>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20</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30458849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pPr defTabSz="932871">
              <a:defRPr/>
            </a:pPr>
            <a:r>
              <a:rPr lang="en-US" dirty="0"/>
              <a:t>Discuss in detail</a:t>
            </a:r>
          </a:p>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21</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30448871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22</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36872117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23</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7995659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Describe your role in the claims process and additional duties that you perform as the DSO.</a:t>
            </a:r>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24</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7918464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25</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38075309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26</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6179642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27</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7542376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28</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31752442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29</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410408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3</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0889855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30</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89820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31</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1759527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32</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4992078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33</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6184660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34</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302306066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35</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6084795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36</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10346931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37</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2378692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pPr defTabSz="932871">
              <a:defRPr/>
            </a:pPr>
            <a:r>
              <a:rPr lang="en-US" altLang="en-US" dirty="0"/>
              <a:t>Note: VRE may include educational courses to prepare for a career, however it focuses more on employment than a degree.  The GI Bill is meant to be used for post-military education.</a:t>
            </a:r>
          </a:p>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38</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48431985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39</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792237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4</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36336156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40</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934934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41</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90189142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42</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65287451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43</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39146400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44</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85869672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45</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99255143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46</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323290204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47</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55692271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48</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6340434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1D0634-482D-463F-B1D0-32547F292E4A}" type="slidenum">
              <a:rPr lang="en-US" smtClean="0"/>
              <a:t>49</a:t>
            </a:fld>
            <a:endParaRPr lang="en-US"/>
          </a:p>
        </p:txBody>
      </p:sp>
    </p:spTree>
    <p:extLst>
      <p:ext uri="{BB962C8B-B14F-4D97-AF65-F5344CB8AC3E}">
        <p14:creationId xmlns:p14="http://schemas.microsoft.com/office/powerpoint/2010/main" val="3594932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5</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553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6</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410948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7</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324944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8</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26164840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2871" eaLnBrk="0" fontAlgn="base" hangingPunct="0">
              <a:spcBef>
                <a:spcPct val="0"/>
              </a:spcBef>
              <a:spcAft>
                <a:spcPct val="0"/>
              </a:spcAft>
              <a:defRPr/>
            </a:pPr>
            <a:fld id="{7F43AE06-EB8D-4A4F-BFF9-2E571E394111}" type="slidenum">
              <a:rPr lang="en-US">
                <a:solidFill>
                  <a:prstClr val="black"/>
                </a:solidFill>
                <a:latin typeface="Tw Cen MT" panose="020B0602020104020603" pitchFamily="34" charset="0"/>
              </a:rPr>
              <a:pPr defTabSz="932871" eaLnBrk="0" fontAlgn="base" hangingPunct="0">
                <a:spcBef>
                  <a:spcPct val="0"/>
                </a:spcBef>
                <a:spcAft>
                  <a:spcPct val="0"/>
                </a:spcAft>
                <a:defRPr/>
              </a:pPr>
              <a:t>9</a:t>
            </a:fld>
            <a:endParaRPr 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327196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93236"/>
            <a:ext cx="10515600" cy="488205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lvl1pPr>
              <a:defRPr sz="1500"/>
            </a:lvl1pPr>
          </a:lstStyle>
          <a:p>
            <a:pPr defTabSz="685800" eaLnBrk="0" fontAlgn="base" hangingPunct="0">
              <a:spcBef>
                <a:spcPct val="0"/>
              </a:spcBef>
              <a:spcAft>
                <a:spcPct val="0"/>
              </a:spcAft>
              <a:defRPr/>
            </a:pPr>
            <a:fld id="{E2FB73DA-5FDE-45B5-BAA4-C61223CC44F6}" type="slidenum">
              <a:rPr lang="en-US" smtClean="0">
                <a:solidFill>
                  <a:prstClr val="black">
                    <a:tint val="75000"/>
                  </a:prstClr>
                </a:solidFill>
              </a:rPr>
              <a:pPr defTabSz="685800" eaLnBrk="0" fontAlgn="base" hangingPunct="0">
                <a:spcBef>
                  <a:spcPct val="0"/>
                </a:spcBef>
                <a:spcAft>
                  <a:spcPct val="0"/>
                </a:spcAft>
                <a:defRPr/>
              </a:pPr>
              <a:t>‹#›</a:t>
            </a:fld>
            <a:endParaRPr lang="en-US" dirty="0">
              <a:solidFill>
                <a:prstClr val="black">
                  <a:tint val="75000"/>
                </a:prstClr>
              </a:solidFill>
            </a:endParaRPr>
          </a:p>
        </p:txBody>
      </p:sp>
      <p:sp>
        <p:nvSpPr>
          <p:cNvPr id="9" name="Title 1"/>
          <p:cNvSpPr>
            <a:spLocks noGrp="1"/>
          </p:cNvSpPr>
          <p:nvPr>
            <p:ph type="title"/>
          </p:nvPr>
        </p:nvSpPr>
        <p:spPr>
          <a:xfrm>
            <a:off x="286872" y="134472"/>
            <a:ext cx="8450731" cy="981732"/>
          </a:xfrm>
          <a:prstGeom prst="rect">
            <a:avLst/>
          </a:prstGeom>
        </p:spPr>
        <p:txBody>
          <a:bodyPr anchor="ctr"/>
          <a:lstStyle>
            <a:lvl1pPr>
              <a:defRPr sz="24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964134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609600" y="6356353"/>
            <a:ext cx="2844800" cy="365125"/>
          </a:xfrm>
          <a:prstGeom prst="rect">
            <a:avLst/>
          </a:prstGeom>
        </p:spPr>
        <p:txBody>
          <a:bodyPr/>
          <a:lstStyle>
            <a:lvl1pPr>
              <a:defRPr/>
            </a:lvl1pPr>
          </a:lstStyle>
          <a:p>
            <a:pPr defTabSz="685800" eaLnBrk="0" fontAlgn="base" hangingPunct="0">
              <a:spcBef>
                <a:spcPct val="0"/>
              </a:spcBef>
              <a:spcAft>
                <a:spcPct val="0"/>
              </a:spcAft>
              <a:defRPr/>
            </a:pPr>
            <a:fld id="{F3DE49E5-9D74-4184-8F4A-8461C4BAA875}" type="datetime1">
              <a:rPr lang="en-US" sz="1350" smtClean="0">
                <a:solidFill>
                  <a:prstClr val="black"/>
                </a:solidFill>
                <a:latin typeface="Tw Cen MT" panose="020B0602020104020603" pitchFamily="34" charset="0"/>
              </a:rPr>
              <a:pPr defTabSz="685800" eaLnBrk="0" fontAlgn="base" hangingPunct="0">
                <a:spcBef>
                  <a:spcPct val="0"/>
                </a:spcBef>
                <a:spcAft>
                  <a:spcPct val="0"/>
                </a:spcAft>
                <a:defRPr/>
              </a:pPr>
              <a:t>8/6/2021</a:t>
            </a:fld>
            <a:endParaRPr lang="en-US" sz="1350">
              <a:solidFill>
                <a:prstClr val="black"/>
              </a:solidFill>
              <a:latin typeface="Tw Cen MT" panose="020B0602020104020603" pitchFamily="34" charset="0"/>
            </a:endParaRPr>
          </a:p>
        </p:txBody>
      </p:sp>
      <p:sp>
        <p:nvSpPr>
          <p:cNvPr id="4" name="Footer Placeholder 3"/>
          <p:cNvSpPr>
            <a:spLocks noGrp="1"/>
          </p:cNvSpPr>
          <p:nvPr>
            <p:ph type="ftr" sz="quarter" idx="11"/>
          </p:nvPr>
        </p:nvSpPr>
        <p:spPr>
          <a:xfrm>
            <a:off x="4165600" y="6356353"/>
            <a:ext cx="4368800" cy="365125"/>
          </a:xfrm>
          <a:prstGeom prst="rect">
            <a:avLst/>
          </a:prstGeom>
        </p:spPr>
        <p:txBody>
          <a:bodyPr/>
          <a:lstStyle>
            <a:lvl1pPr>
              <a:defRPr sz="1050">
                <a:solidFill>
                  <a:schemeClr val="tx1"/>
                </a:solidFill>
              </a:defRPr>
            </a:lvl1pPr>
          </a:lstStyle>
          <a:p>
            <a:pPr defTabSz="685800" eaLnBrk="0" fontAlgn="base" hangingPunct="0">
              <a:spcBef>
                <a:spcPct val="0"/>
              </a:spcBef>
              <a:spcAft>
                <a:spcPct val="0"/>
              </a:spcAft>
              <a:defRPr/>
            </a:pPr>
            <a:endParaRPr lang="en-US">
              <a:solidFill>
                <a:prstClr val="black"/>
              </a:solidFill>
              <a:latin typeface="Tw Cen MT" panose="020B0602020104020603" pitchFamily="34" charset="0"/>
            </a:endParaRPr>
          </a:p>
        </p:txBody>
      </p:sp>
      <p:sp>
        <p:nvSpPr>
          <p:cNvPr id="5" name="Slide Number Placeholder 4"/>
          <p:cNvSpPr>
            <a:spLocks noGrp="1"/>
          </p:cNvSpPr>
          <p:nvPr>
            <p:ph type="sldNum" sz="quarter" idx="12"/>
          </p:nvPr>
        </p:nvSpPr>
        <p:spPr>
          <a:xfrm>
            <a:off x="8737600" y="6356353"/>
            <a:ext cx="2844800" cy="365125"/>
          </a:xfrm>
          <a:prstGeom prst="rect">
            <a:avLst/>
          </a:prstGeom>
        </p:spPr>
        <p:txBody>
          <a:bodyPr/>
          <a:lstStyle>
            <a:lvl1pPr>
              <a:defRPr sz="1800"/>
            </a:lvl1pPr>
          </a:lstStyle>
          <a:p>
            <a:pPr defTabSz="685800" eaLnBrk="0" fontAlgn="base" hangingPunct="0">
              <a:spcBef>
                <a:spcPct val="0"/>
              </a:spcBef>
              <a:spcAft>
                <a:spcPct val="0"/>
              </a:spcAft>
              <a:defRPr/>
            </a:pPr>
            <a:fld id="{D2883AC6-3BCB-4E2C-97F6-0CA5EF156167}" type="slidenum">
              <a:rPr lang="en-US" altLang="en-US" smtClean="0">
                <a:solidFill>
                  <a:prstClr val="black"/>
                </a:solidFill>
                <a:latin typeface="Tw Cen MT" panose="020B0602020104020603" pitchFamily="34" charset="0"/>
              </a:rPr>
              <a:pPr defTabSz="685800" eaLnBrk="0" fontAlgn="base" hangingPunct="0">
                <a:spcBef>
                  <a:spcPct val="0"/>
                </a:spcBef>
                <a:spcAft>
                  <a:spcPct val="0"/>
                </a:spcAft>
                <a:defRPr/>
              </a:pPr>
              <a:t>‹#›</a:t>
            </a:fld>
            <a:endParaRPr lang="en-US" alt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4276977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5"/>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5"/>
            <a:ext cx="2844800" cy="365125"/>
          </a:xfrm>
          <a:prstGeom prst="rect">
            <a:avLst/>
          </a:prstGeom>
        </p:spPr>
        <p:txBody>
          <a:bodyPr/>
          <a:lstStyle/>
          <a:p>
            <a:pPr defTabSz="685800" eaLnBrk="0" fontAlgn="base" hangingPunct="0">
              <a:spcBef>
                <a:spcPct val="0"/>
              </a:spcBef>
              <a:spcAft>
                <a:spcPct val="0"/>
              </a:spcAft>
              <a:defRPr/>
            </a:pPr>
            <a:fld id="{AFC21497-2417-4EBA-B572-3869D70C0B26}" type="datetime1">
              <a:rPr lang="en-US" sz="1350" smtClean="0">
                <a:solidFill>
                  <a:prstClr val="black"/>
                </a:solidFill>
                <a:latin typeface="Tw Cen MT" panose="020B0602020104020603" pitchFamily="34" charset="0"/>
              </a:rPr>
              <a:pPr defTabSz="685800" eaLnBrk="0" fontAlgn="base" hangingPunct="0">
                <a:spcBef>
                  <a:spcPct val="0"/>
                </a:spcBef>
                <a:spcAft>
                  <a:spcPct val="0"/>
                </a:spcAft>
                <a:defRPr/>
              </a:pPr>
              <a:t>8/6/2021</a:t>
            </a:fld>
            <a:endParaRPr lang="en-US" sz="1350">
              <a:solidFill>
                <a:prstClr val="black"/>
              </a:solidFill>
              <a:latin typeface="Tw Cen MT" panose="020B0602020104020603" pitchFamily="34" charset="0"/>
            </a:endParaRPr>
          </a:p>
        </p:txBody>
      </p:sp>
      <p:sp>
        <p:nvSpPr>
          <p:cNvPr id="5" name="Footer Placeholder 4"/>
          <p:cNvSpPr>
            <a:spLocks noGrp="1"/>
          </p:cNvSpPr>
          <p:nvPr>
            <p:ph type="ftr" sz="quarter" idx="11"/>
          </p:nvPr>
        </p:nvSpPr>
        <p:spPr>
          <a:xfrm>
            <a:off x="4165600" y="6356355"/>
            <a:ext cx="3860800" cy="365125"/>
          </a:xfrm>
          <a:prstGeom prst="rect">
            <a:avLst/>
          </a:prstGeom>
        </p:spPr>
        <p:txBody>
          <a:bodyPr/>
          <a:lstStyle/>
          <a:p>
            <a:pPr defTabSz="685800" eaLnBrk="0" fontAlgn="base" hangingPunct="0">
              <a:spcBef>
                <a:spcPct val="0"/>
              </a:spcBef>
              <a:spcAft>
                <a:spcPct val="0"/>
              </a:spcAft>
              <a:defRPr/>
            </a:pPr>
            <a:endParaRPr lang="en-US" sz="1350">
              <a:solidFill>
                <a:prstClr val="black"/>
              </a:solidFill>
              <a:latin typeface="Tw Cen MT" panose="020B0602020104020603" pitchFamily="34" charset="0"/>
            </a:endParaRPr>
          </a:p>
        </p:txBody>
      </p:sp>
      <p:sp>
        <p:nvSpPr>
          <p:cNvPr id="6" name="Slide Number Placeholder 5"/>
          <p:cNvSpPr>
            <a:spLocks noGrp="1"/>
          </p:cNvSpPr>
          <p:nvPr>
            <p:ph type="sldNum" sz="quarter" idx="12"/>
          </p:nvPr>
        </p:nvSpPr>
        <p:spPr>
          <a:xfrm>
            <a:off x="8737600" y="6356355"/>
            <a:ext cx="2844800" cy="365125"/>
          </a:xfrm>
          <a:prstGeom prst="rect">
            <a:avLst/>
          </a:prstGeom>
        </p:spPr>
        <p:txBody>
          <a:bodyPr/>
          <a:lstStyle/>
          <a:p>
            <a:pPr defTabSz="685800" eaLnBrk="0" fontAlgn="base" hangingPunct="0">
              <a:spcBef>
                <a:spcPct val="0"/>
              </a:spcBef>
              <a:spcAft>
                <a:spcPct val="0"/>
              </a:spcAft>
              <a:defRPr/>
            </a:pPr>
            <a:fld id="{A52124A5-1B9B-4B07-834C-F8730363EEE2}" type="slidenum">
              <a:rPr lang="en-US" altLang="en-US" sz="1350" smtClean="0">
                <a:solidFill>
                  <a:prstClr val="black"/>
                </a:solidFill>
                <a:latin typeface="Tw Cen MT" panose="020B0602020104020603" pitchFamily="34" charset="0"/>
              </a:rPr>
              <a:pPr defTabSz="685800" eaLnBrk="0" fontAlgn="base" hangingPunct="0">
                <a:spcBef>
                  <a:spcPct val="0"/>
                </a:spcBef>
                <a:spcAft>
                  <a:spcPct val="0"/>
                </a:spcAft>
                <a:defRPr/>
              </a:pPr>
              <a:t>‹#›</a:t>
            </a:fld>
            <a:endParaRPr lang="en-US" altLang="en-US" sz="1350">
              <a:solidFill>
                <a:prstClr val="black"/>
              </a:solidFill>
              <a:latin typeface="Tw Cen MT" panose="020B0602020104020603" pitchFamily="34" charset="0"/>
            </a:endParaRPr>
          </a:p>
        </p:txBody>
      </p:sp>
    </p:spTree>
    <p:extLst>
      <p:ext uri="{BB962C8B-B14F-4D97-AF65-F5344CB8AC3E}">
        <p14:creationId xmlns:p14="http://schemas.microsoft.com/office/powerpoint/2010/main" val="3162978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685800" eaLnBrk="0" fontAlgn="base" hangingPunct="0">
              <a:spcBef>
                <a:spcPct val="0"/>
              </a:spcBef>
              <a:spcAft>
                <a:spcPct val="0"/>
              </a:spcAft>
              <a:defRPr/>
            </a:pPr>
            <a:fld id="{60B18D57-13A5-4968-950D-8FEF41FA4399}" type="slidenum">
              <a:rPr lang="en-US" sz="1350" smtClean="0">
                <a:solidFill>
                  <a:prstClr val="black"/>
                </a:solidFill>
                <a:latin typeface="Tw Cen MT" panose="020B0602020104020603" pitchFamily="34" charset="0"/>
              </a:rPr>
              <a:pPr defTabSz="685800" eaLnBrk="0" fontAlgn="base" hangingPunct="0">
                <a:spcBef>
                  <a:spcPct val="0"/>
                </a:spcBef>
                <a:spcAft>
                  <a:spcPct val="0"/>
                </a:spcAft>
                <a:defRPr/>
              </a:pPr>
              <a:t>‹#›</a:t>
            </a:fld>
            <a:endParaRPr lang="en-US" sz="1350">
              <a:solidFill>
                <a:prstClr val="black"/>
              </a:solidFill>
              <a:latin typeface="Tw Cen MT" panose="020B0602020104020603" pitchFamily="34" charset="0"/>
            </a:endParaRPr>
          </a:p>
        </p:txBody>
      </p:sp>
      <p:sp>
        <p:nvSpPr>
          <p:cNvPr id="11" name="Chart Placeholder 10"/>
          <p:cNvSpPr>
            <a:spLocks noGrp="1"/>
          </p:cNvSpPr>
          <p:nvPr>
            <p:ph type="chart" sz="quarter" idx="11"/>
          </p:nvPr>
        </p:nvSpPr>
        <p:spPr>
          <a:xfrm>
            <a:off x="860614" y="1515035"/>
            <a:ext cx="10493188" cy="4661928"/>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chart</a:t>
            </a:r>
            <a:endParaRPr lang="en-US" dirty="0"/>
          </a:p>
        </p:txBody>
      </p:sp>
      <p:sp>
        <p:nvSpPr>
          <p:cNvPr id="12" name="Title 1"/>
          <p:cNvSpPr>
            <a:spLocks noGrp="1"/>
          </p:cNvSpPr>
          <p:nvPr>
            <p:ph type="title"/>
          </p:nvPr>
        </p:nvSpPr>
        <p:spPr>
          <a:xfrm>
            <a:off x="286872" y="134472"/>
            <a:ext cx="8450731" cy="981732"/>
          </a:xfrm>
          <a:prstGeom prst="rect">
            <a:avLst/>
          </a:prstGeom>
        </p:spPr>
        <p:txBody>
          <a:bodyPr anchor="ctr"/>
          <a:lstStyle>
            <a:lvl1pPr>
              <a:defRPr sz="24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626515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661213364"/>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257175" indent="0" algn="ctr">
              <a:buNone/>
              <a:defRPr>
                <a:solidFill>
                  <a:schemeClr val="tx1">
                    <a:tint val="75000"/>
                  </a:schemeClr>
                </a:solidFill>
              </a:defRPr>
            </a:lvl2pPr>
            <a:lvl3pPr marL="514350" indent="0" algn="ctr">
              <a:buNone/>
              <a:defRPr>
                <a:solidFill>
                  <a:schemeClr val="tx1">
                    <a:tint val="75000"/>
                  </a:schemeClr>
                </a:solidFill>
              </a:defRPr>
            </a:lvl3pPr>
            <a:lvl4pPr marL="771525" indent="0" algn="ctr">
              <a:buNone/>
              <a:defRPr>
                <a:solidFill>
                  <a:schemeClr val="tx1">
                    <a:tint val="75000"/>
                  </a:schemeClr>
                </a:solidFill>
              </a:defRPr>
            </a:lvl4pPr>
            <a:lvl5pPr marL="1028700" indent="0" algn="ctr">
              <a:buNone/>
              <a:defRPr>
                <a:solidFill>
                  <a:schemeClr val="tx1">
                    <a:tint val="75000"/>
                  </a:schemeClr>
                </a:solidFill>
              </a:defRPr>
            </a:lvl5pPr>
            <a:lvl6pPr marL="1285875" indent="0" algn="ctr">
              <a:buNone/>
              <a:defRPr>
                <a:solidFill>
                  <a:schemeClr val="tx1">
                    <a:tint val="75000"/>
                  </a:schemeClr>
                </a:solidFill>
              </a:defRPr>
            </a:lvl6pPr>
            <a:lvl7pPr marL="1543050" indent="0" algn="ctr">
              <a:buNone/>
              <a:defRPr>
                <a:solidFill>
                  <a:schemeClr val="tx1">
                    <a:tint val="75000"/>
                  </a:schemeClr>
                </a:solidFill>
              </a:defRPr>
            </a:lvl7pPr>
            <a:lvl8pPr marL="1800225" indent="0" algn="ctr">
              <a:buNone/>
              <a:defRPr>
                <a:solidFill>
                  <a:schemeClr val="tx1">
                    <a:tint val="75000"/>
                  </a:schemeClr>
                </a:solidFill>
              </a:defRPr>
            </a:lvl8pPr>
            <a:lvl9pPr marL="20574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600" y="6356353"/>
            <a:ext cx="2844800" cy="365125"/>
          </a:xfrm>
          <a:prstGeom prst="rect">
            <a:avLst/>
          </a:prstGeom>
        </p:spPr>
        <p:txBody>
          <a:bodyPr/>
          <a:lstStyle>
            <a:lvl1pPr>
              <a:defRPr/>
            </a:lvl1pPr>
          </a:lstStyle>
          <a:p>
            <a:pPr defTabSz="685800" eaLnBrk="0" fontAlgn="base" hangingPunct="0">
              <a:spcBef>
                <a:spcPct val="0"/>
              </a:spcBef>
              <a:spcAft>
                <a:spcPct val="0"/>
              </a:spcAft>
              <a:defRPr/>
            </a:pPr>
            <a:fld id="{58275F71-03D8-4E4B-9D1C-D9F8B6AB7123}" type="datetime1">
              <a:rPr lang="en-US" sz="1350" smtClean="0">
                <a:solidFill>
                  <a:prstClr val="black"/>
                </a:solidFill>
                <a:latin typeface="Tw Cen MT" panose="020B0602020104020603" pitchFamily="34" charset="0"/>
              </a:rPr>
              <a:pPr defTabSz="685800" eaLnBrk="0" fontAlgn="base" hangingPunct="0">
                <a:spcBef>
                  <a:spcPct val="0"/>
                </a:spcBef>
                <a:spcAft>
                  <a:spcPct val="0"/>
                </a:spcAft>
                <a:defRPr/>
              </a:pPr>
              <a:t>8/6/2021</a:t>
            </a:fld>
            <a:endParaRPr lang="en-US" sz="1350">
              <a:solidFill>
                <a:prstClr val="black"/>
              </a:solidFill>
              <a:latin typeface="Tw Cen MT" panose="020B0602020104020603" pitchFamily="34" charset="0"/>
            </a:endParaRPr>
          </a:p>
        </p:txBody>
      </p:sp>
      <p:sp>
        <p:nvSpPr>
          <p:cNvPr id="6" name="Slide Number Placeholder 5"/>
          <p:cNvSpPr>
            <a:spLocks noGrp="1"/>
          </p:cNvSpPr>
          <p:nvPr>
            <p:ph type="sldNum" sz="quarter" idx="12"/>
          </p:nvPr>
        </p:nvSpPr>
        <p:spPr>
          <a:xfrm>
            <a:off x="8737600" y="6356353"/>
            <a:ext cx="2844800" cy="365125"/>
          </a:xfrm>
          <a:prstGeom prst="rect">
            <a:avLst/>
          </a:prstGeom>
        </p:spPr>
        <p:txBody>
          <a:bodyPr/>
          <a:lstStyle>
            <a:lvl1pPr>
              <a:defRPr/>
            </a:lvl1pPr>
          </a:lstStyle>
          <a:p>
            <a:pPr defTabSz="685800" eaLnBrk="0" fontAlgn="base" hangingPunct="0">
              <a:spcBef>
                <a:spcPct val="0"/>
              </a:spcBef>
              <a:spcAft>
                <a:spcPct val="0"/>
              </a:spcAft>
              <a:defRPr/>
            </a:pPr>
            <a:fld id="{F675AD29-2591-4391-8D28-DD298FB87CE4}" type="slidenum">
              <a:rPr lang="en-US" altLang="en-US" sz="1350" smtClean="0">
                <a:solidFill>
                  <a:prstClr val="black"/>
                </a:solidFill>
                <a:latin typeface="Tw Cen MT" panose="020B0602020104020603" pitchFamily="34" charset="0"/>
              </a:rPr>
              <a:pPr defTabSz="685800" eaLnBrk="0" fontAlgn="base" hangingPunct="0">
                <a:spcBef>
                  <a:spcPct val="0"/>
                </a:spcBef>
                <a:spcAft>
                  <a:spcPct val="0"/>
                </a:spcAft>
                <a:defRPr/>
              </a:pPr>
              <a:t>‹#›</a:t>
            </a:fld>
            <a:endParaRPr lang="en-US" altLang="en-US" sz="1350" dirty="0">
              <a:solidFill>
                <a:prstClr val="black"/>
              </a:solidFill>
              <a:latin typeface="Tw Cen MT" panose="020B0602020104020603" pitchFamily="34" charset="0"/>
            </a:endParaRPr>
          </a:p>
        </p:txBody>
      </p:sp>
    </p:spTree>
    <p:extLst>
      <p:ext uri="{BB962C8B-B14F-4D97-AF65-F5344CB8AC3E}">
        <p14:creationId xmlns:p14="http://schemas.microsoft.com/office/powerpoint/2010/main" val="3582240296"/>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609600" y="6356353"/>
            <a:ext cx="2844800" cy="365125"/>
          </a:xfrm>
          <a:prstGeom prst="rect">
            <a:avLst/>
          </a:prstGeom>
        </p:spPr>
        <p:txBody>
          <a:bodyPr/>
          <a:lstStyle>
            <a:lvl1pPr>
              <a:defRPr/>
            </a:lvl1pPr>
          </a:lstStyle>
          <a:p>
            <a:pPr defTabSz="685800" eaLnBrk="0" fontAlgn="base" hangingPunct="0">
              <a:spcBef>
                <a:spcPct val="0"/>
              </a:spcBef>
              <a:spcAft>
                <a:spcPct val="0"/>
              </a:spcAft>
              <a:defRPr/>
            </a:pPr>
            <a:fld id="{F3DE49E5-9D74-4184-8F4A-8461C4BAA875}" type="datetime1">
              <a:rPr lang="en-US" sz="1350" smtClean="0">
                <a:solidFill>
                  <a:prstClr val="black"/>
                </a:solidFill>
                <a:latin typeface="Tw Cen MT" panose="020B0602020104020603" pitchFamily="34" charset="0"/>
              </a:rPr>
              <a:pPr defTabSz="685800" eaLnBrk="0" fontAlgn="base" hangingPunct="0">
                <a:spcBef>
                  <a:spcPct val="0"/>
                </a:spcBef>
                <a:spcAft>
                  <a:spcPct val="0"/>
                </a:spcAft>
                <a:defRPr/>
              </a:pPr>
              <a:t>8/6/2021</a:t>
            </a:fld>
            <a:endParaRPr lang="en-US" sz="1350">
              <a:solidFill>
                <a:prstClr val="black"/>
              </a:solidFill>
              <a:latin typeface="Tw Cen MT" panose="020B0602020104020603" pitchFamily="34" charset="0"/>
            </a:endParaRPr>
          </a:p>
        </p:txBody>
      </p:sp>
      <p:sp>
        <p:nvSpPr>
          <p:cNvPr id="4" name="Footer Placeholder 3"/>
          <p:cNvSpPr>
            <a:spLocks noGrp="1"/>
          </p:cNvSpPr>
          <p:nvPr>
            <p:ph type="ftr" sz="quarter" idx="11"/>
          </p:nvPr>
        </p:nvSpPr>
        <p:spPr>
          <a:xfrm>
            <a:off x="4165600" y="6356353"/>
            <a:ext cx="4368800" cy="365125"/>
          </a:xfrm>
          <a:prstGeom prst="rect">
            <a:avLst/>
          </a:prstGeom>
        </p:spPr>
        <p:txBody>
          <a:bodyPr/>
          <a:lstStyle>
            <a:lvl1pPr>
              <a:defRPr sz="1050">
                <a:solidFill>
                  <a:schemeClr val="tx1"/>
                </a:solidFill>
              </a:defRPr>
            </a:lvl1pPr>
          </a:lstStyle>
          <a:p>
            <a:pPr defTabSz="685800" eaLnBrk="0" fontAlgn="base" hangingPunct="0">
              <a:spcBef>
                <a:spcPct val="0"/>
              </a:spcBef>
              <a:spcAft>
                <a:spcPct val="0"/>
              </a:spcAft>
              <a:defRPr/>
            </a:pPr>
            <a:endParaRPr lang="en-US">
              <a:solidFill>
                <a:prstClr val="black"/>
              </a:solidFill>
              <a:latin typeface="Tw Cen MT" panose="020B0602020104020603" pitchFamily="34" charset="0"/>
            </a:endParaRPr>
          </a:p>
        </p:txBody>
      </p:sp>
      <p:sp>
        <p:nvSpPr>
          <p:cNvPr id="5" name="Slide Number Placeholder 4"/>
          <p:cNvSpPr>
            <a:spLocks noGrp="1"/>
          </p:cNvSpPr>
          <p:nvPr>
            <p:ph type="sldNum" sz="quarter" idx="12"/>
          </p:nvPr>
        </p:nvSpPr>
        <p:spPr>
          <a:xfrm>
            <a:off x="8737600" y="6356353"/>
            <a:ext cx="2844800" cy="365125"/>
          </a:xfrm>
          <a:prstGeom prst="rect">
            <a:avLst/>
          </a:prstGeom>
        </p:spPr>
        <p:txBody>
          <a:bodyPr/>
          <a:lstStyle>
            <a:lvl1pPr>
              <a:defRPr sz="1800"/>
            </a:lvl1pPr>
          </a:lstStyle>
          <a:p>
            <a:pPr defTabSz="685800" eaLnBrk="0" fontAlgn="base" hangingPunct="0">
              <a:spcBef>
                <a:spcPct val="0"/>
              </a:spcBef>
              <a:spcAft>
                <a:spcPct val="0"/>
              </a:spcAft>
              <a:defRPr/>
            </a:pPr>
            <a:fld id="{D2883AC6-3BCB-4E2C-97F6-0CA5EF156167}" type="slidenum">
              <a:rPr lang="en-US" altLang="en-US" smtClean="0">
                <a:solidFill>
                  <a:prstClr val="black"/>
                </a:solidFill>
                <a:latin typeface="Tw Cen MT" panose="020B0602020104020603" pitchFamily="34" charset="0"/>
              </a:rPr>
              <a:pPr defTabSz="685800" eaLnBrk="0" fontAlgn="base" hangingPunct="0">
                <a:spcBef>
                  <a:spcPct val="0"/>
                </a:spcBef>
                <a:spcAft>
                  <a:spcPct val="0"/>
                </a:spcAft>
                <a:defRPr/>
              </a:pPr>
              <a:t>‹#›</a:t>
            </a:fld>
            <a:endParaRPr lang="en-US" altLang="en-US">
              <a:solidFill>
                <a:prstClr val="black"/>
              </a:solidFill>
              <a:latin typeface="Tw Cen MT" panose="020B0602020104020603" pitchFamily="34" charset="0"/>
            </a:endParaRPr>
          </a:p>
        </p:txBody>
      </p:sp>
    </p:spTree>
    <p:extLst>
      <p:ext uri="{BB962C8B-B14F-4D97-AF65-F5344CB8AC3E}">
        <p14:creationId xmlns:p14="http://schemas.microsoft.com/office/powerpoint/2010/main" val="11674416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5"/>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5"/>
            <a:ext cx="2844800" cy="365125"/>
          </a:xfrm>
          <a:prstGeom prst="rect">
            <a:avLst/>
          </a:prstGeom>
        </p:spPr>
        <p:txBody>
          <a:bodyPr/>
          <a:lstStyle/>
          <a:p>
            <a:pPr defTabSz="685800" eaLnBrk="0" fontAlgn="base" hangingPunct="0">
              <a:spcBef>
                <a:spcPct val="0"/>
              </a:spcBef>
              <a:spcAft>
                <a:spcPct val="0"/>
              </a:spcAft>
              <a:defRPr/>
            </a:pPr>
            <a:fld id="{AFC21497-2417-4EBA-B572-3869D70C0B26}" type="datetime1">
              <a:rPr lang="en-US" sz="1350" smtClean="0">
                <a:solidFill>
                  <a:prstClr val="black"/>
                </a:solidFill>
                <a:latin typeface="Tw Cen MT" panose="020B0602020104020603" pitchFamily="34" charset="0"/>
              </a:rPr>
              <a:pPr defTabSz="685800" eaLnBrk="0" fontAlgn="base" hangingPunct="0">
                <a:spcBef>
                  <a:spcPct val="0"/>
                </a:spcBef>
                <a:spcAft>
                  <a:spcPct val="0"/>
                </a:spcAft>
                <a:defRPr/>
              </a:pPr>
              <a:t>8/6/2021</a:t>
            </a:fld>
            <a:endParaRPr lang="en-US" sz="1350">
              <a:solidFill>
                <a:prstClr val="black"/>
              </a:solidFill>
              <a:latin typeface="Tw Cen MT" panose="020B0602020104020603" pitchFamily="34" charset="0"/>
            </a:endParaRPr>
          </a:p>
        </p:txBody>
      </p:sp>
      <p:sp>
        <p:nvSpPr>
          <p:cNvPr id="5" name="Footer Placeholder 4"/>
          <p:cNvSpPr>
            <a:spLocks noGrp="1"/>
          </p:cNvSpPr>
          <p:nvPr>
            <p:ph type="ftr" sz="quarter" idx="11"/>
          </p:nvPr>
        </p:nvSpPr>
        <p:spPr>
          <a:xfrm>
            <a:off x="4165600" y="6356355"/>
            <a:ext cx="3860800" cy="365125"/>
          </a:xfrm>
          <a:prstGeom prst="rect">
            <a:avLst/>
          </a:prstGeom>
        </p:spPr>
        <p:txBody>
          <a:bodyPr/>
          <a:lstStyle/>
          <a:p>
            <a:pPr defTabSz="685800" eaLnBrk="0" fontAlgn="base" hangingPunct="0">
              <a:spcBef>
                <a:spcPct val="0"/>
              </a:spcBef>
              <a:spcAft>
                <a:spcPct val="0"/>
              </a:spcAft>
              <a:defRPr/>
            </a:pPr>
            <a:endParaRPr lang="en-US" sz="1350">
              <a:solidFill>
                <a:prstClr val="black"/>
              </a:solidFill>
              <a:latin typeface="Tw Cen MT" panose="020B0602020104020603" pitchFamily="34" charset="0"/>
            </a:endParaRPr>
          </a:p>
        </p:txBody>
      </p:sp>
      <p:sp>
        <p:nvSpPr>
          <p:cNvPr id="6" name="Slide Number Placeholder 5"/>
          <p:cNvSpPr>
            <a:spLocks noGrp="1"/>
          </p:cNvSpPr>
          <p:nvPr>
            <p:ph type="sldNum" sz="quarter" idx="12"/>
          </p:nvPr>
        </p:nvSpPr>
        <p:spPr>
          <a:xfrm>
            <a:off x="8737600" y="6356355"/>
            <a:ext cx="2844800" cy="365125"/>
          </a:xfrm>
          <a:prstGeom prst="rect">
            <a:avLst/>
          </a:prstGeom>
        </p:spPr>
        <p:txBody>
          <a:bodyPr/>
          <a:lstStyle/>
          <a:p>
            <a:pPr defTabSz="685800" eaLnBrk="0" fontAlgn="base" hangingPunct="0">
              <a:spcBef>
                <a:spcPct val="0"/>
              </a:spcBef>
              <a:spcAft>
                <a:spcPct val="0"/>
              </a:spcAft>
              <a:defRPr/>
            </a:pPr>
            <a:fld id="{A52124A5-1B9B-4B07-834C-F8730363EEE2}" type="slidenum">
              <a:rPr lang="en-US" altLang="en-US" sz="1350" smtClean="0">
                <a:solidFill>
                  <a:prstClr val="black"/>
                </a:solidFill>
                <a:latin typeface="Tw Cen MT" panose="020B0602020104020603" pitchFamily="34" charset="0"/>
              </a:rPr>
              <a:pPr defTabSz="685800" eaLnBrk="0" fontAlgn="base" hangingPunct="0">
                <a:spcBef>
                  <a:spcPct val="0"/>
                </a:spcBef>
                <a:spcAft>
                  <a:spcPct val="0"/>
                </a:spcAft>
                <a:defRPr/>
              </a:pPr>
              <a:t>‹#›</a:t>
            </a:fld>
            <a:endParaRPr lang="en-US" altLang="en-US" sz="1350">
              <a:solidFill>
                <a:prstClr val="black"/>
              </a:solidFill>
              <a:latin typeface="Tw Cen MT" panose="020B0602020104020603" pitchFamily="34" charset="0"/>
            </a:endParaRPr>
          </a:p>
        </p:txBody>
      </p:sp>
    </p:spTree>
    <p:extLst>
      <p:ext uri="{BB962C8B-B14F-4D97-AF65-F5344CB8AC3E}">
        <p14:creationId xmlns:p14="http://schemas.microsoft.com/office/powerpoint/2010/main" val="10394456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685800" eaLnBrk="0" fontAlgn="base" hangingPunct="0">
              <a:spcBef>
                <a:spcPct val="0"/>
              </a:spcBef>
              <a:spcAft>
                <a:spcPct val="0"/>
              </a:spcAft>
              <a:defRPr/>
            </a:pPr>
            <a:fld id="{60B18D57-13A5-4968-950D-8FEF41FA4399}" type="slidenum">
              <a:rPr lang="en-US" sz="1350" smtClean="0">
                <a:solidFill>
                  <a:prstClr val="black"/>
                </a:solidFill>
                <a:latin typeface="Tw Cen MT" panose="020B0602020104020603" pitchFamily="34" charset="0"/>
              </a:rPr>
              <a:pPr defTabSz="685800" eaLnBrk="0" fontAlgn="base" hangingPunct="0">
                <a:spcBef>
                  <a:spcPct val="0"/>
                </a:spcBef>
                <a:spcAft>
                  <a:spcPct val="0"/>
                </a:spcAft>
                <a:defRPr/>
              </a:pPr>
              <a:t>‹#›</a:t>
            </a:fld>
            <a:endParaRPr lang="en-US" sz="1350">
              <a:solidFill>
                <a:prstClr val="black"/>
              </a:solidFill>
              <a:latin typeface="Tw Cen MT" panose="020B0602020104020603" pitchFamily="34" charset="0"/>
            </a:endParaRPr>
          </a:p>
        </p:txBody>
      </p:sp>
      <p:sp>
        <p:nvSpPr>
          <p:cNvPr id="11" name="Chart Placeholder 10"/>
          <p:cNvSpPr>
            <a:spLocks noGrp="1"/>
          </p:cNvSpPr>
          <p:nvPr>
            <p:ph type="chart" sz="quarter" idx="11"/>
          </p:nvPr>
        </p:nvSpPr>
        <p:spPr>
          <a:xfrm>
            <a:off x="860614" y="1515035"/>
            <a:ext cx="10493188" cy="4661928"/>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chart</a:t>
            </a:r>
            <a:endParaRPr lang="en-US" dirty="0"/>
          </a:p>
        </p:txBody>
      </p:sp>
      <p:sp>
        <p:nvSpPr>
          <p:cNvPr id="12" name="Title 1"/>
          <p:cNvSpPr>
            <a:spLocks noGrp="1"/>
          </p:cNvSpPr>
          <p:nvPr>
            <p:ph type="title"/>
          </p:nvPr>
        </p:nvSpPr>
        <p:spPr>
          <a:xfrm>
            <a:off x="286872" y="134472"/>
            <a:ext cx="8450731" cy="981732"/>
          </a:xfrm>
          <a:prstGeom prst="rect">
            <a:avLst/>
          </a:prstGeom>
        </p:spPr>
        <p:txBody>
          <a:bodyPr anchor="ctr"/>
          <a:lstStyle>
            <a:lvl1pPr>
              <a:defRPr sz="24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0679640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5" y="1393242"/>
            <a:ext cx="10515600" cy="488205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lvl1pPr>
              <a:defRPr/>
            </a:lvl1pPr>
          </a:lstStyle>
          <a:p>
            <a:fld id="{E2FB73DA-5FDE-45B5-BAA4-C61223CC44F6}" type="slidenum">
              <a:rPr lang="en-US" smtClean="0"/>
              <a:pPr/>
              <a:t>‹#›</a:t>
            </a:fld>
            <a:endParaRPr lang="en-US" dirty="0"/>
          </a:p>
        </p:txBody>
      </p:sp>
      <p:sp>
        <p:nvSpPr>
          <p:cNvPr id="9" name="Title 1"/>
          <p:cNvSpPr>
            <a:spLocks noGrp="1"/>
          </p:cNvSpPr>
          <p:nvPr>
            <p:ph type="title"/>
          </p:nvPr>
        </p:nvSpPr>
        <p:spPr>
          <a:xfrm>
            <a:off x="286877" y="134473"/>
            <a:ext cx="8450730"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4788151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2" y="1458072"/>
            <a:ext cx="5156199" cy="480825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2" y="1458073"/>
            <a:ext cx="5156199" cy="479032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60B18D57-13A5-4968-950D-8FEF41FA4399}" type="slidenum">
              <a:rPr lang="en-US" smtClean="0"/>
              <a:t>‹#›</a:t>
            </a:fld>
            <a:endParaRPr lang="en-US"/>
          </a:p>
        </p:txBody>
      </p:sp>
      <p:sp>
        <p:nvSpPr>
          <p:cNvPr id="10" name="Title 1"/>
          <p:cNvSpPr>
            <a:spLocks noGrp="1"/>
          </p:cNvSpPr>
          <p:nvPr>
            <p:ph type="title"/>
          </p:nvPr>
        </p:nvSpPr>
        <p:spPr>
          <a:xfrm>
            <a:off x="286877" y="134473"/>
            <a:ext cx="8450730"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0296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58075"/>
            <a:ext cx="5156200" cy="480825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458073"/>
            <a:ext cx="5156200" cy="479032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pPr defTabSz="685800" eaLnBrk="0" fontAlgn="base" hangingPunct="0">
              <a:spcBef>
                <a:spcPct val="0"/>
              </a:spcBef>
              <a:spcAft>
                <a:spcPct val="0"/>
              </a:spcAft>
              <a:defRPr/>
            </a:pPr>
            <a:fld id="{60B18D57-13A5-4968-950D-8FEF41FA4399}" type="slidenum">
              <a:rPr lang="en-US" smtClean="0">
                <a:solidFill>
                  <a:prstClr val="black">
                    <a:tint val="75000"/>
                  </a:prstClr>
                </a:solidFill>
              </a:rPr>
              <a:pPr defTabSz="685800" eaLnBrk="0" fontAlgn="base" hangingPunct="0">
                <a:spcBef>
                  <a:spcPct val="0"/>
                </a:spcBef>
                <a:spcAft>
                  <a:spcPct val="0"/>
                </a:spcAft>
                <a:defRPr/>
              </a:pPr>
              <a:t>‹#›</a:t>
            </a:fld>
            <a:endParaRPr lang="en-US">
              <a:solidFill>
                <a:prstClr val="black">
                  <a:tint val="75000"/>
                </a:prstClr>
              </a:solidFill>
            </a:endParaRPr>
          </a:p>
        </p:txBody>
      </p:sp>
      <p:sp>
        <p:nvSpPr>
          <p:cNvPr id="10" name="Title 1"/>
          <p:cNvSpPr>
            <a:spLocks noGrp="1"/>
          </p:cNvSpPr>
          <p:nvPr>
            <p:ph type="title"/>
          </p:nvPr>
        </p:nvSpPr>
        <p:spPr>
          <a:xfrm>
            <a:off x="286872" y="134472"/>
            <a:ext cx="8450731" cy="981732"/>
          </a:xfrm>
          <a:prstGeom prst="rect">
            <a:avLst/>
          </a:prstGeom>
        </p:spPr>
        <p:txBody>
          <a:bodyPr anchor="ctr"/>
          <a:lstStyle>
            <a:lvl1pPr>
              <a:defRPr sz="24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8801479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0B18D57-13A5-4968-950D-8FEF41FA4399}" type="slidenum">
              <a:rPr lang="en-US" smtClean="0"/>
              <a:t>‹#›</a:t>
            </a:fld>
            <a:endParaRPr lang="en-US"/>
          </a:p>
        </p:txBody>
      </p:sp>
      <p:sp>
        <p:nvSpPr>
          <p:cNvPr id="10" name="Table Placeholder 9"/>
          <p:cNvSpPr>
            <a:spLocks noGrp="1"/>
          </p:cNvSpPr>
          <p:nvPr>
            <p:ph type="tbl" sz="quarter" idx="13"/>
          </p:nvPr>
        </p:nvSpPr>
        <p:spPr>
          <a:xfrm>
            <a:off x="812803" y="1524006"/>
            <a:ext cx="10540997" cy="4724400"/>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table</a:t>
            </a:r>
            <a:endParaRPr lang="en-US" dirty="0"/>
          </a:p>
        </p:txBody>
      </p:sp>
      <p:sp>
        <p:nvSpPr>
          <p:cNvPr id="11" name="Title 1"/>
          <p:cNvSpPr>
            <a:spLocks noGrp="1"/>
          </p:cNvSpPr>
          <p:nvPr>
            <p:ph type="title"/>
          </p:nvPr>
        </p:nvSpPr>
        <p:spPr>
          <a:xfrm>
            <a:off x="286877" y="134473"/>
            <a:ext cx="8450730"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6902066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0B18D57-13A5-4968-950D-8FEF41FA4399}" type="slidenum">
              <a:rPr lang="en-US" smtClean="0"/>
              <a:t>‹#›</a:t>
            </a:fld>
            <a:endParaRPr lang="en-US"/>
          </a:p>
        </p:txBody>
      </p:sp>
      <p:sp>
        <p:nvSpPr>
          <p:cNvPr id="11" name="Chart Placeholder 10"/>
          <p:cNvSpPr>
            <a:spLocks noGrp="1"/>
          </p:cNvSpPr>
          <p:nvPr>
            <p:ph type="chart" sz="quarter" idx="11"/>
          </p:nvPr>
        </p:nvSpPr>
        <p:spPr>
          <a:xfrm>
            <a:off x="860617" y="1515035"/>
            <a:ext cx="10493189" cy="4661928"/>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chart</a:t>
            </a:r>
            <a:endParaRPr lang="en-US" dirty="0"/>
          </a:p>
        </p:txBody>
      </p:sp>
      <p:sp>
        <p:nvSpPr>
          <p:cNvPr id="12" name="Title 1"/>
          <p:cNvSpPr>
            <a:spLocks noGrp="1"/>
          </p:cNvSpPr>
          <p:nvPr>
            <p:ph type="title"/>
          </p:nvPr>
        </p:nvSpPr>
        <p:spPr>
          <a:xfrm>
            <a:off x="286877" y="134473"/>
            <a:ext cx="8450730"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6403675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0B18D57-13A5-4968-950D-8FEF41FA4399}" type="slidenum">
              <a:rPr lang="en-US" smtClean="0"/>
              <a:t>‹#›</a:t>
            </a:fld>
            <a:endParaRPr lang="en-US" dirty="0"/>
          </a:p>
        </p:txBody>
      </p:sp>
      <p:sp>
        <p:nvSpPr>
          <p:cNvPr id="8" name="Title 1"/>
          <p:cNvSpPr>
            <a:spLocks noGrp="1"/>
          </p:cNvSpPr>
          <p:nvPr>
            <p:ph type="title"/>
          </p:nvPr>
        </p:nvSpPr>
        <p:spPr>
          <a:xfrm>
            <a:off x="286877" y="134473"/>
            <a:ext cx="8450730"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2854328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ltLang="en-US">
              <a:solidFill>
                <a:prstClr val="black"/>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ltLang="en-US">
              <a:solidFill>
                <a:prstClr val="black"/>
              </a:solidFill>
            </a:endParaRPr>
          </a:p>
        </p:txBody>
      </p:sp>
      <p:sp>
        <p:nvSpPr>
          <p:cNvPr id="4" name="Slide Number Placeholder 5"/>
          <p:cNvSpPr>
            <a:spLocks noGrp="1"/>
          </p:cNvSpPr>
          <p:nvPr>
            <p:ph type="sldNum" sz="quarter" idx="12"/>
          </p:nvPr>
        </p:nvSpPr>
        <p:spPr/>
        <p:txBody>
          <a:bodyPr/>
          <a:lstStyle>
            <a:lvl1pPr>
              <a:defRPr/>
            </a:lvl1pPr>
          </a:lstStyle>
          <a:p>
            <a:pPr>
              <a:defRPr/>
            </a:pPr>
            <a:fld id="{4D345DFA-048D-4019-8CFD-4B48098E97CE}" type="slidenum">
              <a:rPr lang="en-US" altLang="en-US">
                <a:solidFill>
                  <a:prstClr val="black">
                    <a:tint val="75000"/>
                  </a:prstClr>
                </a:solidFill>
              </a:rPr>
              <a:pPr>
                <a:defRPr/>
              </a:pPr>
              <a:t>‹#›</a:t>
            </a:fld>
            <a:endParaRPr lang="en-US" altLang="en-US" dirty="0">
              <a:solidFill>
                <a:prstClr val="black">
                  <a:tint val="75000"/>
                </a:prstClr>
              </a:solidFill>
            </a:endParaRPr>
          </a:p>
        </p:txBody>
      </p:sp>
    </p:spTree>
    <p:extLst>
      <p:ext uri="{BB962C8B-B14F-4D97-AF65-F5344CB8AC3E}">
        <p14:creationId xmlns:p14="http://schemas.microsoft.com/office/powerpoint/2010/main" val="9349815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60B18D57-13A5-4968-950D-8FEF41FA4399}" type="slidenum">
              <a:rPr lang="en-US" smtClean="0">
                <a:solidFill>
                  <a:prstClr val="black">
                    <a:tint val="75000"/>
                  </a:prstClr>
                </a:solidFill>
              </a:rPr>
              <a:pPr defTabSz="685800" eaLnBrk="0" fontAlgn="base" hangingPunct="0">
                <a:spcBef>
                  <a:spcPct val="0"/>
                </a:spcBef>
                <a:spcAft>
                  <a:spcPct val="0"/>
                </a:spcAft>
                <a:defRPr/>
              </a:pPr>
              <a:t>‹#›</a:t>
            </a:fld>
            <a:endParaRPr lang="en-US">
              <a:solidFill>
                <a:prstClr val="black">
                  <a:tint val="75000"/>
                </a:prstClr>
              </a:solidFill>
            </a:endParaRPr>
          </a:p>
        </p:txBody>
      </p:sp>
      <p:sp>
        <p:nvSpPr>
          <p:cNvPr id="10" name="Table Placeholder 9"/>
          <p:cNvSpPr>
            <a:spLocks noGrp="1"/>
          </p:cNvSpPr>
          <p:nvPr>
            <p:ph type="tbl" sz="quarter" idx="13"/>
          </p:nvPr>
        </p:nvSpPr>
        <p:spPr>
          <a:xfrm>
            <a:off x="812802" y="1524000"/>
            <a:ext cx="10540999" cy="4724400"/>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table</a:t>
            </a:r>
            <a:endParaRPr lang="en-US" dirty="0"/>
          </a:p>
        </p:txBody>
      </p:sp>
      <p:sp>
        <p:nvSpPr>
          <p:cNvPr id="11" name="Title 1"/>
          <p:cNvSpPr>
            <a:spLocks noGrp="1"/>
          </p:cNvSpPr>
          <p:nvPr>
            <p:ph type="title"/>
          </p:nvPr>
        </p:nvSpPr>
        <p:spPr>
          <a:xfrm>
            <a:off x="286872" y="134472"/>
            <a:ext cx="8450731" cy="981732"/>
          </a:xfrm>
          <a:prstGeom prst="rect">
            <a:avLst/>
          </a:prstGeom>
        </p:spPr>
        <p:txBody>
          <a:bodyPr anchor="ctr"/>
          <a:lstStyle>
            <a:lvl1pPr>
              <a:defRPr sz="24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611380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685800" eaLnBrk="0" fontAlgn="base" hangingPunct="0">
              <a:spcBef>
                <a:spcPct val="0"/>
              </a:spcBef>
              <a:spcAft>
                <a:spcPct val="0"/>
              </a:spcAft>
              <a:defRPr/>
            </a:pPr>
            <a:fld id="{60B18D57-13A5-4968-950D-8FEF41FA4399}" type="slidenum">
              <a:rPr lang="en-US" smtClean="0">
                <a:solidFill>
                  <a:prstClr val="black">
                    <a:tint val="75000"/>
                  </a:prstClr>
                </a:solidFill>
              </a:rPr>
              <a:pPr defTabSz="685800" eaLnBrk="0" fontAlgn="base" hangingPunct="0">
                <a:spcBef>
                  <a:spcPct val="0"/>
                </a:spcBef>
                <a:spcAft>
                  <a:spcPct val="0"/>
                </a:spcAft>
                <a:defRPr/>
              </a:pPr>
              <a:t>‹#›</a:t>
            </a:fld>
            <a:endParaRPr lang="en-US">
              <a:solidFill>
                <a:prstClr val="black">
                  <a:tint val="75000"/>
                </a:prstClr>
              </a:solidFill>
            </a:endParaRPr>
          </a:p>
        </p:txBody>
      </p:sp>
      <p:sp>
        <p:nvSpPr>
          <p:cNvPr id="11" name="Chart Placeholder 10"/>
          <p:cNvSpPr>
            <a:spLocks noGrp="1"/>
          </p:cNvSpPr>
          <p:nvPr>
            <p:ph type="chart" sz="quarter" idx="11"/>
          </p:nvPr>
        </p:nvSpPr>
        <p:spPr>
          <a:xfrm>
            <a:off x="860614" y="1515035"/>
            <a:ext cx="10493188" cy="4661928"/>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chart</a:t>
            </a:r>
            <a:endParaRPr lang="en-US" dirty="0"/>
          </a:p>
        </p:txBody>
      </p:sp>
      <p:sp>
        <p:nvSpPr>
          <p:cNvPr id="12" name="Title 1"/>
          <p:cNvSpPr>
            <a:spLocks noGrp="1"/>
          </p:cNvSpPr>
          <p:nvPr>
            <p:ph type="title"/>
          </p:nvPr>
        </p:nvSpPr>
        <p:spPr>
          <a:xfrm>
            <a:off x="286872" y="134472"/>
            <a:ext cx="8450731" cy="981732"/>
          </a:xfrm>
          <a:prstGeom prst="rect">
            <a:avLst/>
          </a:prstGeom>
        </p:spPr>
        <p:txBody>
          <a:bodyPr anchor="ctr"/>
          <a:lstStyle>
            <a:lvl1pPr>
              <a:defRPr sz="24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984924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defTabSz="685800" eaLnBrk="0" fontAlgn="base" hangingPunct="0">
              <a:spcBef>
                <a:spcPct val="0"/>
              </a:spcBef>
              <a:spcAft>
                <a:spcPct val="0"/>
              </a:spcAft>
              <a:defRPr/>
            </a:pPr>
            <a:fld id="{60B18D57-13A5-4968-950D-8FEF41FA4399}" type="slidenum">
              <a:rPr lang="en-US" smtClean="0">
                <a:solidFill>
                  <a:prstClr val="black">
                    <a:tint val="75000"/>
                  </a:prstClr>
                </a:solidFill>
              </a:rPr>
              <a:pPr defTabSz="685800" eaLnBrk="0" fontAlgn="base" hangingPunct="0">
                <a:spcBef>
                  <a:spcPct val="0"/>
                </a:spcBef>
                <a:spcAft>
                  <a:spcPct val="0"/>
                </a:spcAft>
                <a:defRPr/>
              </a:pPr>
              <a:t>‹#›</a:t>
            </a:fld>
            <a:endParaRPr lang="en-US" dirty="0">
              <a:solidFill>
                <a:prstClr val="black">
                  <a:tint val="75000"/>
                </a:prstClr>
              </a:solidFill>
            </a:endParaRPr>
          </a:p>
        </p:txBody>
      </p:sp>
      <p:sp>
        <p:nvSpPr>
          <p:cNvPr id="8" name="Title 1"/>
          <p:cNvSpPr>
            <a:spLocks noGrp="1"/>
          </p:cNvSpPr>
          <p:nvPr>
            <p:ph type="title"/>
          </p:nvPr>
        </p:nvSpPr>
        <p:spPr>
          <a:xfrm>
            <a:off x="286872" y="134472"/>
            <a:ext cx="8450731" cy="981732"/>
          </a:xfrm>
          <a:prstGeom prst="rect">
            <a:avLst/>
          </a:prstGeom>
        </p:spPr>
        <p:txBody>
          <a:bodyPr anchor="ctr"/>
          <a:lstStyle>
            <a:lvl1pPr>
              <a:defRPr sz="24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670522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257175" indent="0" algn="ctr">
              <a:buNone/>
              <a:defRPr>
                <a:solidFill>
                  <a:schemeClr val="tx1">
                    <a:tint val="75000"/>
                  </a:schemeClr>
                </a:solidFill>
              </a:defRPr>
            </a:lvl2pPr>
            <a:lvl3pPr marL="514350" indent="0" algn="ctr">
              <a:buNone/>
              <a:defRPr>
                <a:solidFill>
                  <a:schemeClr val="tx1">
                    <a:tint val="75000"/>
                  </a:schemeClr>
                </a:solidFill>
              </a:defRPr>
            </a:lvl3pPr>
            <a:lvl4pPr marL="771525" indent="0" algn="ctr">
              <a:buNone/>
              <a:defRPr>
                <a:solidFill>
                  <a:schemeClr val="tx1">
                    <a:tint val="75000"/>
                  </a:schemeClr>
                </a:solidFill>
              </a:defRPr>
            </a:lvl4pPr>
            <a:lvl5pPr marL="1028700" indent="0" algn="ctr">
              <a:buNone/>
              <a:defRPr>
                <a:solidFill>
                  <a:schemeClr val="tx1">
                    <a:tint val="75000"/>
                  </a:schemeClr>
                </a:solidFill>
              </a:defRPr>
            </a:lvl5pPr>
            <a:lvl6pPr marL="1285875" indent="0" algn="ctr">
              <a:buNone/>
              <a:defRPr>
                <a:solidFill>
                  <a:schemeClr val="tx1">
                    <a:tint val="75000"/>
                  </a:schemeClr>
                </a:solidFill>
              </a:defRPr>
            </a:lvl6pPr>
            <a:lvl7pPr marL="1543050" indent="0" algn="ctr">
              <a:buNone/>
              <a:defRPr>
                <a:solidFill>
                  <a:schemeClr val="tx1">
                    <a:tint val="75000"/>
                  </a:schemeClr>
                </a:solidFill>
              </a:defRPr>
            </a:lvl7pPr>
            <a:lvl8pPr marL="1800225" indent="0" algn="ctr">
              <a:buNone/>
              <a:defRPr>
                <a:solidFill>
                  <a:schemeClr val="tx1">
                    <a:tint val="75000"/>
                  </a:schemeClr>
                </a:solidFill>
              </a:defRPr>
            </a:lvl8pPr>
            <a:lvl9pPr marL="20574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600" y="6356353"/>
            <a:ext cx="2844800" cy="365125"/>
          </a:xfrm>
          <a:prstGeom prst="rect">
            <a:avLst/>
          </a:prstGeom>
        </p:spPr>
        <p:txBody>
          <a:bodyPr/>
          <a:lstStyle>
            <a:lvl1pPr>
              <a:defRPr/>
            </a:lvl1pPr>
          </a:lstStyle>
          <a:p>
            <a:pPr defTabSz="685800" eaLnBrk="0" fontAlgn="base" hangingPunct="0">
              <a:spcBef>
                <a:spcPct val="0"/>
              </a:spcBef>
              <a:spcAft>
                <a:spcPct val="0"/>
              </a:spcAft>
              <a:defRPr/>
            </a:pPr>
            <a:fld id="{58275F71-03D8-4E4B-9D1C-D9F8B6AB7123}" type="datetime1">
              <a:rPr lang="en-US" sz="1350" smtClean="0">
                <a:solidFill>
                  <a:prstClr val="black"/>
                </a:solidFill>
                <a:latin typeface="Tw Cen MT" panose="020B0602020104020603" pitchFamily="34" charset="0"/>
              </a:rPr>
              <a:pPr defTabSz="685800" eaLnBrk="0" fontAlgn="base" hangingPunct="0">
                <a:spcBef>
                  <a:spcPct val="0"/>
                </a:spcBef>
                <a:spcAft>
                  <a:spcPct val="0"/>
                </a:spcAft>
                <a:defRPr/>
              </a:pPr>
              <a:t>8/6/2021</a:t>
            </a:fld>
            <a:endParaRPr lang="en-US" sz="1350">
              <a:solidFill>
                <a:prstClr val="black"/>
              </a:solidFill>
              <a:latin typeface="Tw Cen MT" panose="020B0602020104020603" pitchFamily="34" charset="0"/>
            </a:endParaRPr>
          </a:p>
        </p:txBody>
      </p:sp>
      <p:sp>
        <p:nvSpPr>
          <p:cNvPr id="6" name="Slide Number Placeholder 5"/>
          <p:cNvSpPr>
            <a:spLocks noGrp="1"/>
          </p:cNvSpPr>
          <p:nvPr>
            <p:ph type="sldNum" sz="quarter" idx="12"/>
          </p:nvPr>
        </p:nvSpPr>
        <p:spPr>
          <a:xfrm>
            <a:off x="8737600" y="6356353"/>
            <a:ext cx="2844800" cy="365125"/>
          </a:xfrm>
          <a:prstGeom prst="rect">
            <a:avLst/>
          </a:prstGeom>
        </p:spPr>
        <p:txBody>
          <a:bodyPr/>
          <a:lstStyle>
            <a:lvl1pPr>
              <a:defRPr/>
            </a:lvl1pPr>
          </a:lstStyle>
          <a:p>
            <a:pPr defTabSz="685800" eaLnBrk="0" fontAlgn="base" hangingPunct="0">
              <a:spcBef>
                <a:spcPct val="0"/>
              </a:spcBef>
              <a:spcAft>
                <a:spcPct val="0"/>
              </a:spcAft>
              <a:defRPr/>
            </a:pPr>
            <a:fld id="{F675AD29-2591-4391-8D28-DD298FB87CE4}" type="slidenum">
              <a:rPr lang="en-US" altLang="en-US" smtClean="0">
                <a:solidFill>
                  <a:prstClr val="black">
                    <a:tint val="75000"/>
                  </a:prstClr>
                </a:solidFill>
              </a:rPr>
              <a:pPr defTabSz="685800" eaLnBrk="0" fontAlgn="base" hangingPunct="0">
                <a:spcBef>
                  <a:spcPct val="0"/>
                </a:spcBef>
                <a:spcAft>
                  <a:spcPct val="0"/>
                </a:spcAft>
                <a:defRPr/>
              </a:pPr>
              <a:t>‹#›</a:t>
            </a:fld>
            <a:endParaRPr lang="en-US" altLang="en-US" dirty="0">
              <a:solidFill>
                <a:prstClr val="black">
                  <a:tint val="75000"/>
                </a:prstClr>
              </a:solidFill>
            </a:endParaRPr>
          </a:p>
        </p:txBody>
      </p:sp>
    </p:spTree>
    <p:extLst>
      <p:ext uri="{BB962C8B-B14F-4D97-AF65-F5344CB8AC3E}">
        <p14:creationId xmlns:p14="http://schemas.microsoft.com/office/powerpoint/2010/main" val="158646284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637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823966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257175" indent="0" algn="ctr">
              <a:buNone/>
              <a:defRPr>
                <a:solidFill>
                  <a:schemeClr val="tx1">
                    <a:tint val="75000"/>
                  </a:schemeClr>
                </a:solidFill>
              </a:defRPr>
            </a:lvl2pPr>
            <a:lvl3pPr marL="514350" indent="0" algn="ctr">
              <a:buNone/>
              <a:defRPr>
                <a:solidFill>
                  <a:schemeClr val="tx1">
                    <a:tint val="75000"/>
                  </a:schemeClr>
                </a:solidFill>
              </a:defRPr>
            </a:lvl3pPr>
            <a:lvl4pPr marL="771525" indent="0" algn="ctr">
              <a:buNone/>
              <a:defRPr>
                <a:solidFill>
                  <a:schemeClr val="tx1">
                    <a:tint val="75000"/>
                  </a:schemeClr>
                </a:solidFill>
              </a:defRPr>
            </a:lvl4pPr>
            <a:lvl5pPr marL="1028700" indent="0" algn="ctr">
              <a:buNone/>
              <a:defRPr>
                <a:solidFill>
                  <a:schemeClr val="tx1">
                    <a:tint val="75000"/>
                  </a:schemeClr>
                </a:solidFill>
              </a:defRPr>
            </a:lvl5pPr>
            <a:lvl6pPr marL="1285875" indent="0" algn="ctr">
              <a:buNone/>
              <a:defRPr>
                <a:solidFill>
                  <a:schemeClr val="tx1">
                    <a:tint val="75000"/>
                  </a:schemeClr>
                </a:solidFill>
              </a:defRPr>
            </a:lvl6pPr>
            <a:lvl7pPr marL="1543050" indent="0" algn="ctr">
              <a:buNone/>
              <a:defRPr>
                <a:solidFill>
                  <a:schemeClr val="tx1">
                    <a:tint val="75000"/>
                  </a:schemeClr>
                </a:solidFill>
              </a:defRPr>
            </a:lvl7pPr>
            <a:lvl8pPr marL="1800225" indent="0" algn="ctr">
              <a:buNone/>
              <a:defRPr>
                <a:solidFill>
                  <a:schemeClr val="tx1">
                    <a:tint val="75000"/>
                  </a:schemeClr>
                </a:solidFill>
              </a:defRPr>
            </a:lvl8pPr>
            <a:lvl9pPr marL="20574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600" y="6356353"/>
            <a:ext cx="2844800" cy="365125"/>
          </a:xfrm>
          <a:prstGeom prst="rect">
            <a:avLst/>
          </a:prstGeom>
        </p:spPr>
        <p:txBody>
          <a:bodyPr/>
          <a:lstStyle>
            <a:lvl1pPr>
              <a:defRPr/>
            </a:lvl1pPr>
          </a:lstStyle>
          <a:p>
            <a:pPr defTabSz="685800" eaLnBrk="0" fontAlgn="base" hangingPunct="0">
              <a:spcBef>
                <a:spcPct val="0"/>
              </a:spcBef>
              <a:spcAft>
                <a:spcPct val="0"/>
              </a:spcAft>
              <a:defRPr/>
            </a:pPr>
            <a:fld id="{58275F71-03D8-4E4B-9D1C-D9F8B6AB7123}" type="datetime1">
              <a:rPr lang="en-US" sz="1350" smtClean="0">
                <a:solidFill>
                  <a:prstClr val="black"/>
                </a:solidFill>
                <a:latin typeface="Tw Cen MT" panose="020B0602020104020603" pitchFamily="34" charset="0"/>
              </a:rPr>
              <a:pPr defTabSz="685800" eaLnBrk="0" fontAlgn="base" hangingPunct="0">
                <a:spcBef>
                  <a:spcPct val="0"/>
                </a:spcBef>
                <a:spcAft>
                  <a:spcPct val="0"/>
                </a:spcAft>
                <a:defRPr/>
              </a:pPr>
              <a:t>8/6/2021</a:t>
            </a:fld>
            <a:endParaRPr lang="en-US" sz="1350">
              <a:solidFill>
                <a:prstClr val="black"/>
              </a:solidFill>
              <a:latin typeface="Tw Cen MT" panose="020B0602020104020603" pitchFamily="34" charset="0"/>
            </a:endParaRPr>
          </a:p>
        </p:txBody>
      </p:sp>
      <p:sp>
        <p:nvSpPr>
          <p:cNvPr id="6" name="Slide Number Placeholder 5"/>
          <p:cNvSpPr>
            <a:spLocks noGrp="1"/>
          </p:cNvSpPr>
          <p:nvPr>
            <p:ph type="sldNum" sz="quarter" idx="12"/>
          </p:nvPr>
        </p:nvSpPr>
        <p:spPr>
          <a:xfrm>
            <a:off x="8737600" y="6356353"/>
            <a:ext cx="2844800" cy="365125"/>
          </a:xfrm>
          <a:prstGeom prst="rect">
            <a:avLst/>
          </a:prstGeom>
        </p:spPr>
        <p:txBody>
          <a:bodyPr/>
          <a:lstStyle>
            <a:lvl1pPr>
              <a:defRPr/>
            </a:lvl1pPr>
          </a:lstStyle>
          <a:p>
            <a:pPr defTabSz="685800" eaLnBrk="0" fontAlgn="base" hangingPunct="0">
              <a:spcBef>
                <a:spcPct val="0"/>
              </a:spcBef>
              <a:spcAft>
                <a:spcPct val="0"/>
              </a:spcAft>
              <a:defRPr/>
            </a:pPr>
            <a:fld id="{F675AD29-2591-4391-8D28-DD298FB87CE4}" type="slidenum">
              <a:rPr lang="en-US" altLang="en-US" sz="1350" smtClean="0">
                <a:solidFill>
                  <a:prstClr val="black"/>
                </a:solidFill>
                <a:latin typeface="Tw Cen MT" panose="020B0602020104020603" pitchFamily="34" charset="0"/>
              </a:rPr>
              <a:pPr defTabSz="685800" eaLnBrk="0" fontAlgn="base" hangingPunct="0">
                <a:spcBef>
                  <a:spcPct val="0"/>
                </a:spcBef>
                <a:spcAft>
                  <a:spcPct val="0"/>
                </a:spcAft>
                <a:defRPr/>
              </a:pPr>
              <a:t>‹#›</a:t>
            </a:fld>
            <a:endParaRPr lang="en-US" altLang="en-US" sz="1350" dirty="0">
              <a:solidFill>
                <a:prstClr val="black"/>
              </a:solidFill>
              <a:latin typeface="Tw Cen MT" panose="020B0602020104020603" pitchFamily="34" charset="0"/>
            </a:endParaRPr>
          </a:p>
        </p:txBody>
      </p:sp>
    </p:spTree>
    <p:extLst>
      <p:ext uri="{BB962C8B-B14F-4D97-AF65-F5344CB8AC3E}">
        <p14:creationId xmlns:p14="http://schemas.microsoft.com/office/powerpoint/2010/main" val="92577850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0.xml"/><Relationship Id="rId7" Type="http://schemas.openxmlformats.org/officeDocument/2006/relationships/image" Target="../media/image2.pn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heme" Target="../theme/theme2.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theme" Target="../theme/theme3.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20.xml"/><Relationship Id="rId7" Type="http://schemas.openxmlformats.org/officeDocument/2006/relationships/theme" Target="../theme/theme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4"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252728"/>
            <a:ext cx="12192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0" fontAlgn="base" latinLnBrk="0" hangingPunct="0">
              <a:lnSpc>
                <a:spcPct val="100000"/>
              </a:lnSpc>
              <a:spcBef>
                <a:spcPct val="0"/>
              </a:spcBef>
              <a:spcAft>
                <a:spcPct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3"/>
            <a:ext cx="2743200" cy="365125"/>
          </a:xfrm>
          <a:prstGeom prst="rect">
            <a:avLst/>
          </a:prstGeom>
        </p:spPr>
        <p:txBody>
          <a:bodyPr vert="horz" lIns="91440" tIns="45720" rIns="91440" bIns="45720" rtlCol="0" anchor="ctr"/>
          <a:lstStyle>
            <a:lvl1pPr algn="r">
              <a:defRPr sz="1500">
                <a:solidFill>
                  <a:schemeClr val="tx1">
                    <a:tint val="75000"/>
                  </a:schemeClr>
                </a:solidFill>
                <a:latin typeface="Arial" panose="020B0604020202020204" pitchFamily="34" charset="0"/>
                <a:cs typeface="Arial" panose="020B0604020202020204" pitchFamily="34" charset="0"/>
              </a:defRPr>
            </a:lvl1pPr>
          </a:lstStyle>
          <a:p>
            <a:pPr defTabSz="685800" eaLnBrk="0" fontAlgn="base" hangingPunct="0">
              <a:spcBef>
                <a:spcPct val="0"/>
              </a:spcBef>
              <a:spcAft>
                <a:spcPct val="0"/>
              </a:spcAft>
              <a:defRPr/>
            </a:pPr>
            <a:fld id="{60B18D57-13A5-4968-950D-8FEF41FA4399}" type="slidenum">
              <a:rPr lang="en-US" smtClean="0">
                <a:solidFill>
                  <a:prstClr val="black">
                    <a:tint val="75000"/>
                  </a:prstClr>
                </a:solidFill>
              </a:rPr>
              <a:pPr defTabSz="685800" eaLnBrk="0" fontAlgn="base" hangingPunct="0">
                <a:spcBef>
                  <a:spcPct val="0"/>
                </a:spcBef>
                <a:spcAft>
                  <a:spcPct val="0"/>
                </a:spcAft>
                <a:defRPr/>
              </a:pPr>
              <a:t>‹#›</a:t>
            </a:fld>
            <a:endParaRPr lang="en-US" dirty="0">
              <a:solidFill>
                <a:prstClr val="black">
                  <a:tint val="75000"/>
                </a:prstClr>
              </a:solidFill>
            </a:endParaRPr>
          </a:p>
        </p:txBody>
      </p:sp>
      <p:cxnSp>
        <p:nvCxnSpPr>
          <p:cNvPr id="5" name="Straight Connector 4"/>
          <p:cNvCxnSpPr/>
          <p:nvPr/>
        </p:nvCxnSpPr>
        <p:spPr>
          <a:xfrm>
            <a:off x="0" y="1243584"/>
            <a:ext cx="1219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063795" y="273876"/>
            <a:ext cx="2636647" cy="691983"/>
          </a:xfrm>
          <a:prstGeom prst="rect">
            <a:avLst/>
          </a:prstGeom>
        </p:spPr>
      </p:pic>
    </p:spTree>
    <p:extLst>
      <p:ext uri="{BB962C8B-B14F-4D97-AF65-F5344CB8AC3E}">
        <p14:creationId xmlns:p14="http://schemas.microsoft.com/office/powerpoint/2010/main" val="10591329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ftr="0" dt="0"/>
  <p:txStyles>
    <p:titleStyle>
      <a:lvl1pPr algn="l" defTabSz="685800" rtl="0" eaLnBrk="1" latinLnBrk="0" hangingPunct="1">
        <a:lnSpc>
          <a:spcPct val="90000"/>
        </a:lnSpc>
        <a:spcBef>
          <a:spcPct val="0"/>
        </a:spcBef>
        <a:buNone/>
        <a:defRPr sz="3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514350" indent="-171450" algn="l" defTabSz="685800" rtl="0" eaLnBrk="1" latinLnBrk="0" hangingPunct="1">
        <a:lnSpc>
          <a:spcPct val="90000"/>
        </a:lnSpc>
        <a:spcBef>
          <a:spcPts val="375"/>
        </a:spcBef>
        <a:buFont typeface="Arial" panose="020B0604020202020204" pitchFamily="34" charset="0"/>
        <a:buChar char="•"/>
        <a:defRPr sz="2100" kern="1200">
          <a:solidFill>
            <a:schemeClr val="tx1"/>
          </a:solidFill>
          <a:latin typeface="Times New Roman" panose="02020603050405020304" pitchFamily="18" charset="0"/>
          <a:ea typeface="+mn-ea"/>
          <a:cs typeface="Times New Roman" panose="02020603050405020304" pitchFamily="18" charset="0"/>
        </a:defRPr>
      </a:lvl2pPr>
      <a:lvl3pPr marL="8572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Times New Roman" panose="02020603050405020304" pitchFamily="18" charset="0"/>
          <a:ea typeface="+mn-ea"/>
          <a:cs typeface="Times New Roman" panose="02020603050405020304" pitchFamily="18"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Times New Roman" panose="02020603050405020304" pitchFamily="18" charset="0"/>
          <a:ea typeface="+mn-ea"/>
          <a:cs typeface="Times New Roman" panose="02020603050405020304" pitchFamily="18"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0" fontAlgn="base" latinLnBrk="0" hangingPunct="0">
              <a:lnSpc>
                <a:spcPct val="100000"/>
              </a:lnSpc>
              <a:spcBef>
                <a:spcPct val="0"/>
              </a:spcBef>
              <a:spcAft>
                <a:spcPct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p:cNvPicPr>
            <a:picLocks noChangeAspect="1"/>
          </p:cNvPicPr>
          <p:nvPr/>
        </p:nvPicPr>
        <p:blipFill rotWithShape="1">
          <a:blip r:embed="rId7">
            <a:extLst>
              <a:ext uri="{28A0092B-C50C-407E-A947-70E740481C1C}">
                <a14:useLocalDpi xmlns:a14="http://schemas.microsoft.com/office/drawing/2010/main" val="0"/>
              </a:ext>
            </a:extLst>
          </a:blip>
          <a:srcRect l="28941"/>
          <a:stretch/>
        </p:blipFill>
        <p:spPr>
          <a:xfrm>
            <a:off x="1" y="0"/>
            <a:ext cx="5145480" cy="6858000"/>
          </a:xfrm>
          <a:prstGeom prst="rect">
            <a:avLst/>
          </a:prstGeom>
        </p:spPr>
      </p:pic>
      <p:pic>
        <p:nvPicPr>
          <p:cNvPr id="2" name="Picture 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472536" y="623551"/>
            <a:ext cx="4659333" cy="1221785"/>
          </a:xfrm>
          <a:prstGeom prst="rect">
            <a:avLst/>
          </a:prstGeom>
        </p:spPr>
      </p:pic>
    </p:spTree>
    <p:extLst>
      <p:ext uri="{BB962C8B-B14F-4D97-AF65-F5344CB8AC3E}">
        <p14:creationId xmlns:p14="http://schemas.microsoft.com/office/powerpoint/2010/main" val="155204957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0" fontAlgn="base" latinLnBrk="0" hangingPunct="0">
              <a:lnSpc>
                <a:spcPct val="100000"/>
              </a:lnSpc>
              <a:spcBef>
                <a:spcPct val="0"/>
              </a:spcBef>
              <a:spcAft>
                <a:spcPct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p:cNvPicPr>
            <a:picLocks noChangeAspect="1"/>
          </p:cNvPicPr>
          <p:nvPr/>
        </p:nvPicPr>
        <p:blipFill rotWithShape="1">
          <a:blip r:embed="rId7">
            <a:extLst>
              <a:ext uri="{28A0092B-C50C-407E-A947-70E740481C1C}">
                <a14:useLocalDpi xmlns:a14="http://schemas.microsoft.com/office/drawing/2010/main" val="0"/>
              </a:ext>
            </a:extLst>
          </a:blip>
          <a:srcRect l="28941"/>
          <a:stretch/>
        </p:blipFill>
        <p:spPr>
          <a:xfrm>
            <a:off x="1" y="0"/>
            <a:ext cx="5145480" cy="6858000"/>
          </a:xfrm>
          <a:prstGeom prst="rect">
            <a:avLst/>
          </a:prstGeom>
        </p:spPr>
      </p:pic>
      <p:pic>
        <p:nvPicPr>
          <p:cNvPr id="2" name="Picture 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472536" y="623551"/>
            <a:ext cx="4659333" cy="1221785"/>
          </a:xfrm>
          <a:prstGeom prst="rect">
            <a:avLst/>
          </a:prstGeom>
        </p:spPr>
      </p:pic>
    </p:spTree>
    <p:extLst>
      <p:ext uri="{BB962C8B-B14F-4D97-AF65-F5344CB8AC3E}">
        <p14:creationId xmlns:p14="http://schemas.microsoft.com/office/powerpoint/2010/main" val="383682134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 y="1252729"/>
            <a:ext cx="12192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4"/>
          </p:nvPr>
        </p:nvSpPr>
        <p:spPr>
          <a:xfrm>
            <a:off x="8610601" y="6356359"/>
            <a:ext cx="2743201" cy="365125"/>
          </a:xfrm>
          <a:prstGeom prst="rect">
            <a:avLst/>
          </a:prstGeom>
        </p:spPr>
        <p:txBody>
          <a:bodyPr vert="horz" lIns="91440" tIns="45720" rIns="91440" bIns="45720" rtlCol="0" anchor="ctr"/>
          <a:lstStyle>
            <a:lvl1pPr algn="r">
              <a:defRPr sz="2117">
                <a:solidFill>
                  <a:schemeClr val="tx1">
                    <a:tint val="75000"/>
                  </a:schemeClr>
                </a:solidFill>
                <a:latin typeface="Arial" panose="020B0604020202020204" pitchFamily="34" charset="0"/>
                <a:cs typeface="Arial" panose="020B0604020202020204" pitchFamily="34" charset="0"/>
              </a:defRPr>
            </a:lvl1pPr>
          </a:lstStyle>
          <a:p>
            <a:fld id="{60B18D57-13A5-4968-950D-8FEF41FA4399}" type="slidenum">
              <a:rPr lang="en-US" smtClean="0"/>
              <a:pPr/>
              <a:t>‹#›</a:t>
            </a:fld>
            <a:endParaRPr lang="en-US" dirty="0"/>
          </a:p>
        </p:txBody>
      </p:sp>
      <p:cxnSp>
        <p:nvCxnSpPr>
          <p:cNvPr id="5" name="Straight Connector 4"/>
          <p:cNvCxnSpPr/>
          <p:nvPr/>
        </p:nvCxnSpPr>
        <p:spPr>
          <a:xfrm>
            <a:off x="4" y="1243584"/>
            <a:ext cx="1219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063795" y="273873"/>
            <a:ext cx="2636646" cy="691983"/>
          </a:xfrm>
          <a:prstGeom prst="rect">
            <a:avLst/>
          </a:prstGeom>
        </p:spPr>
      </p:pic>
    </p:spTree>
    <p:extLst>
      <p:ext uri="{BB962C8B-B14F-4D97-AF65-F5344CB8AC3E}">
        <p14:creationId xmlns:p14="http://schemas.microsoft.com/office/powerpoint/2010/main" val="267271991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Lst>
  <p:hf hdr="0" ftr="0" dt="0"/>
  <p:txStyles>
    <p:titleStyle>
      <a:lvl1pPr algn="l" defTabSz="914249"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563" indent="-228563" algn="l" defTabSz="914249" rtl="0" eaLnBrk="1" latinLnBrk="0" hangingPunct="1">
        <a:lnSpc>
          <a:spcPct val="90000"/>
        </a:lnSpc>
        <a:spcBef>
          <a:spcPts val="10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685686" indent="-228563" algn="l" defTabSz="914249" rtl="0" eaLnBrk="1" latinLnBrk="0" hangingPunct="1">
        <a:lnSpc>
          <a:spcPct val="90000"/>
        </a:lnSpc>
        <a:spcBef>
          <a:spcPts val="5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2813" indent="-228563" algn="l" defTabSz="914249"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599936" indent="-228563" algn="l" defTabSz="914249"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059" indent="-228563" algn="l" defTabSz="914249"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185" indent="-228563" algn="l" defTabSz="91424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308" indent="-228563" algn="l" defTabSz="91424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434" indent="-228563" algn="l" defTabSz="91424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557" indent="-228563" algn="l" defTabSz="91424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249" rtl="0" eaLnBrk="1" latinLnBrk="0" hangingPunct="1">
        <a:defRPr sz="1800" kern="1200">
          <a:solidFill>
            <a:schemeClr val="tx1"/>
          </a:solidFill>
          <a:latin typeface="+mn-lt"/>
          <a:ea typeface="+mn-ea"/>
          <a:cs typeface="+mn-cs"/>
        </a:defRPr>
      </a:lvl1pPr>
      <a:lvl2pPr marL="457124" algn="l" defTabSz="914249" rtl="0" eaLnBrk="1" latinLnBrk="0" hangingPunct="1">
        <a:defRPr sz="1800" kern="1200">
          <a:solidFill>
            <a:schemeClr val="tx1"/>
          </a:solidFill>
          <a:latin typeface="+mn-lt"/>
          <a:ea typeface="+mn-ea"/>
          <a:cs typeface="+mn-cs"/>
        </a:defRPr>
      </a:lvl2pPr>
      <a:lvl3pPr marL="914249" algn="l" defTabSz="914249" rtl="0" eaLnBrk="1" latinLnBrk="0" hangingPunct="1">
        <a:defRPr sz="1800" kern="1200">
          <a:solidFill>
            <a:schemeClr val="tx1"/>
          </a:solidFill>
          <a:latin typeface="+mn-lt"/>
          <a:ea typeface="+mn-ea"/>
          <a:cs typeface="+mn-cs"/>
        </a:defRPr>
      </a:lvl3pPr>
      <a:lvl4pPr marL="1371374" algn="l" defTabSz="914249" rtl="0" eaLnBrk="1" latinLnBrk="0" hangingPunct="1">
        <a:defRPr sz="1800" kern="1200">
          <a:solidFill>
            <a:schemeClr val="tx1"/>
          </a:solidFill>
          <a:latin typeface="+mn-lt"/>
          <a:ea typeface="+mn-ea"/>
          <a:cs typeface="+mn-cs"/>
        </a:defRPr>
      </a:lvl4pPr>
      <a:lvl5pPr marL="1828499" algn="l" defTabSz="914249" rtl="0" eaLnBrk="1" latinLnBrk="0" hangingPunct="1">
        <a:defRPr sz="1800" kern="1200">
          <a:solidFill>
            <a:schemeClr val="tx1"/>
          </a:solidFill>
          <a:latin typeface="+mn-lt"/>
          <a:ea typeface="+mn-ea"/>
          <a:cs typeface="+mn-cs"/>
        </a:defRPr>
      </a:lvl5pPr>
      <a:lvl6pPr marL="2285621" algn="l" defTabSz="914249" rtl="0" eaLnBrk="1" latinLnBrk="0" hangingPunct="1">
        <a:defRPr sz="1800" kern="1200">
          <a:solidFill>
            <a:schemeClr val="tx1"/>
          </a:solidFill>
          <a:latin typeface="+mn-lt"/>
          <a:ea typeface="+mn-ea"/>
          <a:cs typeface="+mn-cs"/>
        </a:defRPr>
      </a:lvl6pPr>
      <a:lvl7pPr marL="2742747" algn="l" defTabSz="914249" rtl="0" eaLnBrk="1" latinLnBrk="0" hangingPunct="1">
        <a:defRPr sz="1800" kern="1200">
          <a:solidFill>
            <a:schemeClr val="tx1"/>
          </a:solidFill>
          <a:latin typeface="+mn-lt"/>
          <a:ea typeface="+mn-ea"/>
          <a:cs typeface="+mn-cs"/>
        </a:defRPr>
      </a:lvl7pPr>
      <a:lvl8pPr marL="3199872" algn="l" defTabSz="914249" rtl="0" eaLnBrk="1" latinLnBrk="0" hangingPunct="1">
        <a:defRPr sz="1800" kern="1200">
          <a:solidFill>
            <a:schemeClr val="tx1"/>
          </a:solidFill>
          <a:latin typeface="+mn-lt"/>
          <a:ea typeface="+mn-ea"/>
          <a:cs typeface="+mn-cs"/>
        </a:defRPr>
      </a:lvl8pPr>
      <a:lvl9pPr marL="3656996" algn="l" defTabSz="91424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www.va.gov/vaforms/"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www.vfw.org/NVS"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www.vfwnationalhome.org/"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vfw.org/assistance/financial-grants"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www.vfw.org/assistance/student-veterans-support"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benefits.va.gov/BENEFITS/factsheets.asp"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8" Type="http://schemas.openxmlformats.org/officeDocument/2006/relationships/hyperlink" Target="https://www.va.gov/housing-assistance/home-loans/eligibility/" TargetMode="External"/><Relationship Id="rId3" Type="http://schemas.openxmlformats.org/officeDocument/2006/relationships/hyperlink" Target="https://www.vfw.org/assistance/va-claims-separation-benefits" TargetMode="External"/><Relationship Id="rId7" Type="http://schemas.openxmlformats.org/officeDocument/2006/relationships/hyperlink" Target="https://www.va.gov/pension/eligibility/"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hyperlink" Target="https://www.va.gov/health-care/eligibility/" TargetMode="External"/><Relationship Id="rId5" Type="http://schemas.openxmlformats.org/officeDocument/2006/relationships/hyperlink" Target="http://www.va.gov/healthbenefits/apply/veterans.asp" TargetMode="External"/><Relationship Id="rId4" Type="http://schemas.openxmlformats.org/officeDocument/2006/relationships/hyperlink" Target="https://www.va.gov/disability/eligibility/"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vfw.org/assistance/va-claims-separation-benefits"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hyperlink" Target="http://www.va.gov/vaforms" TargetMode="External"/><Relationship Id="rId2" Type="http://schemas.openxmlformats.org/officeDocument/2006/relationships/notesSlide" Target="../notesSlides/notesSlide46.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www.va.gov/ogc/apps/accreditation/index.asp"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21750" y="2885208"/>
            <a:ext cx="8045603" cy="2482187"/>
          </a:xfrm>
        </p:spPr>
        <p:txBody>
          <a:bodyPr>
            <a:noAutofit/>
          </a:bodyPr>
          <a:lstStyle/>
          <a:p>
            <a:pPr algn="r"/>
            <a:r>
              <a:rPr lang="en-US" sz="4800" b="1" dirty="0">
                <a:latin typeface="Baskerville Old Face" panose="02020602080505020303" pitchFamily="18" charset="0"/>
                <a:cs typeface="Arial" panose="020B0604020202020204" pitchFamily="34" charset="0"/>
              </a:rPr>
              <a:t>Post Service Officer Training</a:t>
            </a:r>
            <a:br>
              <a:rPr lang="en-US" sz="3600" b="1" dirty="0">
                <a:latin typeface="Times New Roman" panose="02020603050405020304" pitchFamily="18" charset="0"/>
                <a:cs typeface="Times New Roman" panose="02020603050405020304" pitchFamily="18" charset="0"/>
              </a:rPr>
            </a:br>
            <a:br>
              <a:rPr lang="en-US" sz="3600" b="1" dirty="0">
                <a:latin typeface="Times New Roman" panose="02020603050405020304" pitchFamily="18" charset="0"/>
                <a:cs typeface="Times New Roman" panose="02020603050405020304" pitchFamily="18" charset="0"/>
              </a:rPr>
            </a:br>
            <a:br>
              <a:rPr lang="en-US" sz="3600" b="1" dirty="0">
                <a:latin typeface="Times New Roman" panose="02020603050405020304" pitchFamily="18" charset="0"/>
                <a:cs typeface="Times New Roman" panose="02020603050405020304" pitchFamily="18" charset="0"/>
              </a:rPr>
            </a:br>
            <a:br>
              <a:rPr lang="en-US" sz="3600" b="1" dirty="0">
                <a:latin typeface="Times New Roman" panose="02020603050405020304" pitchFamily="18" charset="0"/>
                <a:cs typeface="Times New Roman" panose="02020603050405020304" pitchFamily="18" charset="0"/>
              </a:rPr>
            </a:br>
            <a:r>
              <a:rPr lang="en-US" sz="3600" b="1" dirty="0">
                <a:latin typeface="Times New Roman" panose="02020603050405020304" pitchFamily="18" charset="0"/>
                <a:cs typeface="Times New Roman" panose="02020603050405020304" pitchFamily="18" charset="0"/>
              </a:rPr>
              <a:t>			</a:t>
            </a:r>
            <a:br>
              <a:rPr lang="en-US" sz="3600" b="1" dirty="0">
                <a:latin typeface="Times New Roman" panose="02020603050405020304" pitchFamily="18" charset="0"/>
                <a:cs typeface="Times New Roman" panose="02020603050405020304" pitchFamily="18" charset="0"/>
              </a:rPr>
            </a:br>
            <a:r>
              <a:rPr lang="en-US" sz="36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74788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0" y="1396181"/>
            <a:ext cx="10941269" cy="5043948"/>
          </a:xfrm>
        </p:spPr>
        <p:txBody>
          <a:bodyPr>
            <a:normAutofit/>
          </a:bodyPr>
          <a:lstStyle/>
          <a:p>
            <a:pPr>
              <a:spcBef>
                <a:spcPct val="0"/>
              </a:spcBef>
              <a:buNone/>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VA Form 21-22 (Appointment of Veterans Service Organizations as Claimants Representatives) that designates the Veterans of Foreign Wars as the individual’s representative is required to authorize the VFW to represent a claimant for benefits from the Department of Veterans Affairs.</a:t>
            </a:r>
          </a:p>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Under no circumstances is a fee or compensation of any nature to be charged to anyone for service rendered in connection with any claim for which the VFW provides representation.</a:t>
            </a:r>
          </a:p>
          <a:p>
            <a:pPr>
              <a:spcBef>
                <a:spcPct val="0"/>
              </a:spcBef>
            </a:pPr>
            <a:endParaRPr lang="en-US" altLang="en-US" sz="2800" dirty="0">
              <a:solidFill>
                <a:srgbClr val="000066"/>
              </a:solidFill>
              <a:latin typeface="Baskerville Old Face" panose="02020602080505020303" pitchFamily="18" charset="0"/>
            </a:endParaRPr>
          </a:p>
          <a:p>
            <a:pPr>
              <a:spcBef>
                <a:spcPct val="0"/>
              </a:spcBef>
            </a:pPr>
            <a:r>
              <a:rPr lang="en-US" sz="2800" dirty="0">
                <a:latin typeface="Baskerville Old Face" panose="02020602080505020303" pitchFamily="18" charset="0"/>
              </a:rPr>
              <a:t>Membership in the VFW is not required for representation.</a:t>
            </a:r>
          </a:p>
          <a:p>
            <a:pPr marL="0" indent="0">
              <a:spcBef>
                <a:spcPct val="0"/>
              </a:spcBef>
              <a:buNone/>
            </a:pPr>
            <a:endParaRPr lang="en-US" altLang="en-US" sz="2800" dirty="0">
              <a:solidFill>
                <a:srgbClr val="000066"/>
              </a:solidFill>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10</a:t>
            </a:fld>
            <a:endParaRPr lang="en-US" altLang="en-US">
              <a:solidFill>
                <a:prstClr val="black">
                  <a:tint val="75000"/>
                </a:prstClr>
              </a:solidFill>
            </a:endParaRPr>
          </a:p>
        </p:txBody>
      </p:sp>
      <p:sp>
        <p:nvSpPr>
          <p:cNvPr id="6" name="TextBox 5"/>
          <p:cNvSpPr txBox="1"/>
          <p:nvPr/>
        </p:nvSpPr>
        <p:spPr>
          <a:xfrm>
            <a:off x="105103" y="376922"/>
            <a:ext cx="8264177"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Representation - General</a:t>
            </a:r>
            <a:endParaRPr lang="en-US" sz="3800" b="1" dirty="0">
              <a:solidFill>
                <a:srgbClr val="FF0000"/>
              </a:solidFill>
              <a:latin typeface="Baskerville Old Face" panose="02020602080505020303" pitchFamily="18" charset="0"/>
              <a:cs typeface="Arial" panose="020B0604020202020204" pitchFamily="34" charset="0"/>
            </a:endParaRPr>
          </a:p>
        </p:txBody>
      </p:sp>
    </p:spTree>
    <p:extLst>
      <p:ext uri="{BB962C8B-B14F-4D97-AF65-F5344CB8AC3E}">
        <p14:creationId xmlns:p14="http://schemas.microsoft.com/office/powerpoint/2010/main" val="3058861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0740" y="1287273"/>
            <a:ext cx="11439728" cy="5193805"/>
          </a:xfrm>
        </p:spPr>
        <p:txBody>
          <a:bodyPr>
            <a:noAutofit/>
          </a:bodyPr>
          <a:lstStyle/>
          <a:p>
            <a:pPr lvl="0"/>
            <a:r>
              <a:rPr lang="en-US" sz="2800" dirty="0">
                <a:latin typeface="Baskerville Old Face" panose="02020602080505020303" pitchFamily="18" charset="0"/>
              </a:rPr>
              <a:t>The VFW may represent any veteran other than those with a Dishonorable Discharge.</a:t>
            </a:r>
          </a:p>
          <a:p>
            <a:pPr lvl="0"/>
            <a:endParaRPr lang="en-US" sz="400" dirty="0">
              <a:latin typeface="Baskerville Old Face" panose="02020602080505020303" pitchFamily="18" charset="0"/>
            </a:endParaRPr>
          </a:p>
          <a:p>
            <a:pPr lvl="0"/>
            <a:r>
              <a:rPr lang="en-US" sz="2800" dirty="0">
                <a:latin typeface="Baskerville Old Face" panose="02020602080505020303" pitchFamily="18" charset="0"/>
              </a:rPr>
              <a:t>If a veteran has both a dishonorable discharge and an honorable period of service, we may still be able to represent them – refer these veterans to your DSO</a:t>
            </a:r>
          </a:p>
          <a:p>
            <a:pPr lvl="0"/>
            <a:endParaRPr lang="en-US" sz="400" dirty="0">
              <a:latin typeface="Baskerville Old Face" panose="02020602080505020303" pitchFamily="18" charset="0"/>
            </a:endParaRPr>
          </a:p>
          <a:p>
            <a:pPr lvl="0"/>
            <a:r>
              <a:rPr lang="en-US" sz="2800" dirty="0">
                <a:latin typeface="Baskerville Old Face" panose="02020602080505020303" pitchFamily="18" charset="0"/>
              </a:rPr>
              <a:t>Once representation is accepted by the VFW, the veteran may not be represented by any other accredited organization or attorney.</a:t>
            </a:r>
          </a:p>
          <a:p>
            <a:pPr marL="0" lvl="0" indent="0">
              <a:buNone/>
            </a:pPr>
            <a:endParaRPr lang="en-US" sz="400" dirty="0">
              <a:latin typeface="Baskerville Old Face" panose="02020602080505020303" pitchFamily="18" charset="0"/>
            </a:endParaRPr>
          </a:p>
          <a:p>
            <a:r>
              <a:rPr lang="en-US" sz="2800" b="1" i="1" u="sng" dirty="0">
                <a:latin typeface="Baskerville Old Face" panose="02020602080505020303" pitchFamily="18" charset="0"/>
              </a:rPr>
              <a:t>IMPORTANT:</a:t>
            </a:r>
            <a:r>
              <a:rPr lang="en-US" sz="2800" dirty="0">
                <a:latin typeface="Baskerville Old Face" panose="02020602080505020303" pitchFamily="18" charset="0"/>
              </a:rPr>
              <a:t>  VA form 21-22 must be completed and signed by an </a:t>
            </a:r>
            <a:r>
              <a:rPr lang="en-US" sz="2800" b="1" u="sng" dirty="0">
                <a:solidFill>
                  <a:srgbClr val="9C1A1E"/>
                </a:solidFill>
                <a:latin typeface="Baskerville Old Face" panose="02020602080505020303" pitchFamily="18" charset="0"/>
              </a:rPr>
              <a:t>accredited</a:t>
            </a:r>
            <a:r>
              <a:rPr lang="en-US" sz="2800" dirty="0">
                <a:latin typeface="Baskerville Old Face" panose="02020602080505020303" pitchFamily="18" charset="0"/>
              </a:rPr>
              <a:t> VFW representative to be valid for VA benefit purposes. As a non-accredited individual, a Post Service Officer can assist a veteran in filling out the form, but it is not valid until signed by an accredited VFW representative and submitted to VA.  </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11</a:t>
            </a:fld>
            <a:endParaRPr lang="en-US" altLang="en-US">
              <a:solidFill>
                <a:prstClr val="black">
                  <a:tint val="75000"/>
                </a:prstClr>
              </a:solidFill>
            </a:endParaRPr>
          </a:p>
        </p:txBody>
      </p:sp>
      <p:sp>
        <p:nvSpPr>
          <p:cNvPr id="6" name="TextBox 5"/>
          <p:cNvSpPr txBox="1"/>
          <p:nvPr/>
        </p:nvSpPr>
        <p:spPr>
          <a:xfrm>
            <a:off x="105103" y="376922"/>
            <a:ext cx="8264177"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Representation – Who We Represent</a:t>
            </a:r>
            <a:endParaRPr lang="en-US" sz="3800" b="1" dirty="0">
              <a:solidFill>
                <a:srgbClr val="FF0000"/>
              </a:solidFill>
              <a:latin typeface="Baskerville Old Face" panose="02020602080505020303" pitchFamily="18" charset="0"/>
              <a:cs typeface="Arial" panose="020B0604020202020204" pitchFamily="34" charset="0"/>
            </a:endParaRPr>
          </a:p>
        </p:txBody>
      </p:sp>
    </p:spTree>
    <p:extLst>
      <p:ext uri="{BB962C8B-B14F-4D97-AF65-F5344CB8AC3E}">
        <p14:creationId xmlns:p14="http://schemas.microsoft.com/office/powerpoint/2010/main" val="3384687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9089" y="1574428"/>
            <a:ext cx="10993821" cy="4519448"/>
          </a:xfrm>
        </p:spPr>
        <p:txBody>
          <a:bodyPr>
            <a:noAutofit/>
          </a:bodyPr>
          <a:lstStyle/>
          <a:p>
            <a:pPr lvl="0"/>
            <a:r>
              <a:rPr lang="en-US" sz="2800" dirty="0">
                <a:latin typeface="Baskerville Old Face" panose="02020602080505020303" pitchFamily="18" charset="0"/>
              </a:rPr>
              <a:t>Public Law 93-579, The Privacy Act of 1974, requires written authorization for release of any information from records maintained by Federal agencies.  The Department of Veterans Affairs, Department of Defense, Social Security Administration, and other Federal agencies restrict the release of confidential information, such as address of the claimant, etc. to parties other than the claimant.  </a:t>
            </a:r>
          </a:p>
          <a:p>
            <a:pPr lvl="0"/>
            <a:endParaRPr lang="en-US" sz="700" dirty="0">
              <a:latin typeface="Baskerville Old Face" panose="02020602080505020303" pitchFamily="18" charset="0"/>
            </a:endParaRPr>
          </a:p>
          <a:p>
            <a:pPr lvl="0"/>
            <a:r>
              <a:rPr lang="en-US" sz="2800" dirty="0">
                <a:latin typeface="Baskerville Old Face" panose="02020602080505020303" pitchFamily="18" charset="0"/>
              </a:rPr>
              <a:t>An accredited representative of a Veterans Service Organization may release information necessary for development of a specific claim to a local service officer, but only if authorized by the claimant in writing on VA Form 21-0845, Authorization to Disclose Personal Information to a Third Party. This authorization must include the PSO’s full name and does not transfer to other individuals.</a:t>
            </a:r>
            <a:endParaRPr lang="en-US" sz="32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12</a:t>
            </a:fld>
            <a:endParaRPr lang="en-US" altLang="en-US">
              <a:solidFill>
                <a:prstClr val="black">
                  <a:tint val="75000"/>
                </a:prstClr>
              </a:solidFill>
            </a:endParaRPr>
          </a:p>
        </p:txBody>
      </p:sp>
      <p:sp>
        <p:nvSpPr>
          <p:cNvPr id="6" name="TextBox 5"/>
          <p:cNvSpPr txBox="1"/>
          <p:nvPr/>
        </p:nvSpPr>
        <p:spPr>
          <a:xfrm>
            <a:off x="115614" y="376922"/>
            <a:ext cx="8253666"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Confidentiality of Records</a:t>
            </a:r>
          </a:p>
        </p:txBody>
      </p:sp>
    </p:spTree>
    <p:extLst>
      <p:ext uri="{BB962C8B-B14F-4D97-AF65-F5344CB8AC3E}">
        <p14:creationId xmlns:p14="http://schemas.microsoft.com/office/powerpoint/2010/main" val="1886298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3106" y="1581007"/>
            <a:ext cx="10972799" cy="5043948"/>
          </a:xfrm>
        </p:spPr>
        <p:txBody>
          <a:bodyPr>
            <a:normAutofit fontScale="92500" lnSpcReduction="10000"/>
          </a:bodyPr>
          <a:lstStyle/>
          <a:p>
            <a:pPr>
              <a:spcBef>
                <a:spcPct val="0"/>
              </a:spcBef>
              <a:defRPr/>
            </a:pPr>
            <a:r>
              <a:rPr lang="en-US" altLang="en-US" sz="2800" dirty="0">
                <a:latin typeface="Baskerville Old Face" panose="02020602080505020303" pitchFamily="18" charset="0"/>
              </a:rPr>
              <a:t>PSOs must return claims and supporting evidence to the claimant for the claimant to forward to the Department Service Officer (DSO).  </a:t>
            </a:r>
          </a:p>
          <a:p>
            <a:pPr>
              <a:spcBef>
                <a:spcPct val="0"/>
              </a:spcBef>
              <a:defRPr/>
            </a:pPr>
            <a:endParaRPr lang="en-US" altLang="en-US" sz="1900" dirty="0">
              <a:latin typeface="Baskerville Old Face" panose="02020602080505020303" pitchFamily="18" charset="0"/>
            </a:endParaRPr>
          </a:p>
          <a:p>
            <a:pPr>
              <a:spcBef>
                <a:spcPct val="0"/>
              </a:spcBef>
              <a:defRPr/>
            </a:pPr>
            <a:r>
              <a:rPr lang="en-US" altLang="en-US" sz="2800" dirty="0">
                <a:latin typeface="Baskerville Old Face" panose="02020602080505020303" pitchFamily="18" charset="0"/>
              </a:rPr>
              <a:t>Since VA awards benefits based on the date of claim, it is </a:t>
            </a:r>
            <a:r>
              <a:rPr lang="en-US" altLang="en-US" sz="2600" b="1" u="sng" dirty="0">
                <a:solidFill>
                  <a:srgbClr val="9C1A1E"/>
                </a:solidFill>
                <a:latin typeface="Baskerville Old Face" panose="02020602080505020303" pitchFamily="18" charset="0"/>
              </a:rPr>
              <a:t>VITAL</a:t>
            </a:r>
            <a:r>
              <a:rPr lang="en-US" altLang="en-US" sz="2800" dirty="0">
                <a:latin typeface="Baskerville Old Face" panose="02020602080505020303" pitchFamily="18" charset="0"/>
              </a:rPr>
              <a:t> that claimants immediately send the documents to the DSO or proper VFW-accredited representative.  </a:t>
            </a:r>
          </a:p>
          <a:p>
            <a:pPr>
              <a:spcBef>
                <a:spcPct val="0"/>
              </a:spcBef>
              <a:defRPr/>
            </a:pPr>
            <a:endParaRPr lang="en-US" altLang="en-US" sz="1900" dirty="0">
              <a:latin typeface="Baskerville Old Face" panose="02020602080505020303" pitchFamily="18" charset="0"/>
            </a:endParaRPr>
          </a:p>
          <a:p>
            <a:pPr>
              <a:spcBef>
                <a:spcPct val="0"/>
              </a:spcBef>
              <a:defRPr/>
            </a:pPr>
            <a:r>
              <a:rPr lang="en-US" altLang="en-US" sz="2800" dirty="0">
                <a:latin typeface="Baskerville Old Face" panose="02020602080505020303" pitchFamily="18" charset="0"/>
              </a:rPr>
              <a:t>Claims must never be retained by the Post Service Officer, as there may be a loss of a monetary benefit to the claimant. If a claimant cannot submit a claim immediately, they should submit an Intent to File form (VA Form 21-0966) to the DSO instead.  </a:t>
            </a:r>
          </a:p>
          <a:p>
            <a:pPr>
              <a:spcBef>
                <a:spcPct val="0"/>
              </a:spcBef>
              <a:defRPr/>
            </a:pPr>
            <a:endParaRPr lang="en-US" altLang="en-US" sz="1900" dirty="0">
              <a:latin typeface="Baskerville Old Face" panose="02020602080505020303" pitchFamily="18" charset="0"/>
            </a:endParaRPr>
          </a:p>
          <a:p>
            <a:pPr marL="174625" indent="-174625">
              <a:spcBef>
                <a:spcPct val="0"/>
              </a:spcBef>
              <a:buNone/>
              <a:defRPr/>
            </a:pPr>
            <a:r>
              <a:rPr lang="en-US" altLang="en-US" sz="2800" b="1" i="1" dirty="0">
                <a:latin typeface="Baskerville Old Face" panose="02020602080505020303" pitchFamily="18" charset="0"/>
              </a:rPr>
              <a:t>*</a:t>
            </a:r>
            <a:r>
              <a:rPr lang="en-US" altLang="en-US" sz="2800" b="1" i="1" u="sng" dirty="0">
                <a:solidFill>
                  <a:srgbClr val="9C1A1E"/>
                </a:solidFill>
                <a:latin typeface="Baskerville Old Face" panose="02020602080505020303" pitchFamily="18" charset="0"/>
              </a:rPr>
              <a:t>Please note: </a:t>
            </a:r>
            <a:r>
              <a:rPr lang="en-US" altLang="en-US" sz="2800" b="1" i="1" dirty="0">
                <a:solidFill>
                  <a:srgbClr val="9C1A1E"/>
                </a:solidFill>
                <a:latin typeface="Baskerville Old Face" panose="02020602080505020303" pitchFamily="18" charset="0"/>
              </a:rPr>
              <a:t> </a:t>
            </a:r>
            <a:r>
              <a:rPr lang="en-US" altLang="en-US" sz="2800" dirty="0">
                <a:latin typeface="Baskerville Old Face" panose="02020602080505020303" pitchFamily="18" charset="0"/>
              </a:rPr>
              <a:t>Whenever the term Post Service Officer (PSO) is used, it applies to District Service Officers and any other non-accredited VFW personnel or volunteers as well. </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13</a:t>
            </a:fld>
            <a:endParaRPr lang="en-US" altLang="en-US">
              <a:solidFill>
                <a:prstClr val="black">
                  <a:tint val="75000"/>
                </a:prstClr>
              </a:solidFill>
            </a:endParaRPr>
          </a:p>
        </p:txBody>
      </p:sp>
      <p:sp>
        <p:nvSpPr>
          <p:cNvPr id="5" name="TextBox 4"/>
          <p:cNvSpPr txBox="1"/>
          <p:nvPr/>
        </p:nvSpPr>
        <p:spPr>
          <a:xfrm>
            <a:off x="94594" y="354809"/>
            <a:ext cx="8516006" cy="646331"/>
          </a:xfrm>
          <a:prstGeom prst="rect">
            <a:avLst/>
          </a:prstGeom>
          <a:noFill/>
        </p:spPr>
        <p:txBody>
          <a:bodyPr wrap="square" rtlCol="0">
            <a:spAutoFit/>
          </a:bodyPr>
          <a:lstStyle/>
          <a:p>
            <a:pPr defTabSz="685800" eaLnBrk="0" fontAlgn="base" hangingPunct="0">
              <a:spcBef>
                <a:spcPct val="0"/>
              </a:spcBef>
              <a:spcAft>
                <a:spcPct val="0"/>
              </a:spcAft>
              <a:defRPr/>
            </a:pPr>
            <a:r>
              <a:rPr lang="en-US" sz="3600" b="1" dirty="0">
                <a:solidFill>
                  <a:prstClr val="black"/>
                </a:solidFill>
                <a:latin typeface="Baskerville Old Face" panose="02020602080505020303" pitchFamily="18" charset="0"/>
                <a:cs typeface="Arial" panose="020B0604020202020204" pitchFamily="34" charset="0"/>
              </a:rPr>
              <a:t>Procedures for submitting claims to the DSO</a:t>
            </a:r>
          </a:p>
        </p:txBody>
      </p:sp>
    </p:spTree>
    <p:extLst>
      <p:ext uri="{BB962C8B-B14F-4D97-AF65-F5344CB8AC3E}">
        <p14:creationId xmlns:p14="http://schemas.microsoft.com/office/powerpoint/2010/main" val="3903540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18592"/>
            <a:ext cx="10983309" cy="4737759"/>
          </a:xfrm>
        </p:spPr>
        <p:txBody>
          <a:bodyPr>
            <a:normAutofit/>
          </a:bodyPr>
          <a:lstStyle/>
          <a:p>
            <a:pPr>
              <a:spcBef>
                <a:spcPct val="0"/>
              </a:spcBef>
            </a:pPr>
            <a:r>
              <a:rPr lang="en-US" altLang="en-US" sz="3000" dirty="0">
                <a:latin typeface="Baskerville Old Face" panose="02020602080505020303" pitchFamily="18" charset="0"/>
              </a:rPr>
              <a:t>Know the VA eligibility rules established by law.</a:t>
            </a:r>
          </a:p>
          <a:p>
            <a:pPr>
              <a:spcBef>
                <a:spcPct val="0"/>
              </a:spcBef>
            </a:pPr>
            <a:endParaRPr lang="en-US" altLang="en-US" sz="3000" dirty="0">
              <a:latin typeface="Baskerville Old Face" panose="02020602080505020303" pitchFamily="18" charset="0"/>
            </a:endParaRPr>
          </a:p>
          <a:p>
            <a:pPr>
              <a:spcBef>
                <a:spcPct val="0"/>
              </a:spcBef>
            </a:pPr>
            <a:r>
              <a:rPr lang="en-US" altLang="en-US" sz="3000" dirty="0">
                <a:latin typeface="Baskerville Old Face" panose="02020602080505020303" pitchFamily="18" charset="0"/>
              </a:rPr>
              <a:t>Provide veterans and survivors basic knowledge about VA benefits.</a:t>
            </a:r>
          </a:p>
          <a:p>
            <a:pPr>
              <a:spcBef>
                <a:spcPct val="0"/>
              </a:spcBef>
            </a:pPr>
            <a:endParaRPr lang="en-US" altLang="en-US" sz="3000" dirty="0">
              <a:latin typeface="Baskerville Old Face" panose="02020602080505020303" pitchFamily="18" charset="0"/>
            </a:endParaRPr>
          </a:p>
          <a:p>
            <a:pPr>
              <a:spcBef>
                <a:spcPct val="0"/>
              </a:spcBef>
            </a:pPr>
            <a:r>
              <a:rPr lang="en-US" altLang="en-US" sz="3000" dirty="0">
                <a:latin typeface="Baskerville Old Face" panose="02020602080505020303" pitchFamily="18" charset="0"/>
              </a:rPr>
              <a:t>Advise veterans to submit all forms to the </a:t>
            </a:r>
            <a:r>
              <a:rPr lang="en-US" altLang="en-US" sz="3000" b="1" u="sng" dirty="0">
                <a:solidFill>
                  <a:srgbClr val="9C1A1E"/>
                </a:solidFill>
                <a:latin typeface="Baskerville Old Face" panose="02020602080505020303" pitchFamily="18" charset="0"/>
              </a:rPr>
              <a:t>DSO or a VFW accredited representative</a:t>
            </a:r>
            <a:r>
              <a:rPr lang="en-US" altLang="en-US" sz="3000" dirty="0">
                <a:solidFill>
                  <a:srgbClr val="9C1A1E"/>
                </a:solidFill>
                <a:latin typeface="Baskerville Old Face" panose="02020602080505020303" pitchFamily="18" charset="0"/>
              </a:rPr>
              <a:t> </a:t>
            </a:r>
            <a:r>
              <a:rPr lang="en-US" altLang="en-US" sz="3000" dirty="0">
                <a:latin typeface="Baskerville Old Face" panose="02020602080505020303" pitchFamily="18" charset="0"/>
              </a:rPr>
              <a:t>for completion.</a:t>
            </a:r>
          </a:p>
          <a:p>
            <a:pPr>
              <a:spcBef>
                <a:spcPct val="0"/>
              </a:spcBef>
            </a:pPr>
            <a:endParaRPr lang="en-US" altLang="en-US" sz="3000" dirty="0">
              <a:latin typeface="Baskerville Old Face" panose="02020602080505020303" pitchFamily="18" charset="0"/>
            </a:endParaRPr>
          </a:p>
          <a:p>
            <a:pPr>
              <a:spcBef>
                <a:spcPct val="0"/>
              </a:spcBef>
            </a:pPr>
            <a:r>
              <a:rPr lang="en-US" altLang="en-US" sz="3000" dirty="0">
                <a:latin typeface="Baskerville Old Face" panose="02020602080505020303" pitchFamily="18" charset="0"/>
              </a:rPr>
              <a:t>Keep Post/Members and survivors aware of events, news, and information relevant to local, state, and federal veterans services and benefits.</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14</a:t>
            </a:fld>
            <a:endParaRPr lang="en-US" altLang="en-US">
              <a:solidFill>
                <a:prstClr val="black">
                  <a:tint val="75000"/>
                </a:prstClr>
              </a:solidFill>
            </a:endParaRPr>
          </a:p>
        </p:txBody>
      </p:sp>
      <p:sp>
        <p:nvSpPr>
          <p:cNvPr id="5" name="TextBox 4"/>
          <p:cNvSpPr txBox="1"/>
          <p:nvPr/>
        </p:nvSpPr>
        <p:spPr>
          <a:xfrm>
            <a:off x="147146" y="325409"/>
            <a:ext cx="8062790"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Role of the Post Service Officer</a:t>
            </a:r>
          </a:p>
        </p:txBody>
      </p:sp>
    </p:spTree>
    <p:extLst>
      <p:ext uri="{BB962C8B-B14F-4D97-AF65-F5344CB8AC3E}">
        <p14:creationId xmlns:p14="http://schemas.microsoft.com/office/powerpoint/2010/main" val="3922911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1131" y="1692165"/>
            <a:ext cx="10941269" cy="4747963"/>
          </a:xfrm>
        </p:spPr>
        <p:txBody>
          <a:bodyPr>
            <a:normAutofit/>
          </a:bodyPr>
          <a:lstStyle/>
          <a:p>
            <a:pPr marL="514350" indent="-514350">
              <a:spcBef>
                <a:spcPct val="0"/>
              </a:spcBef>
              <a:buFont typeface="+mj-lt"/>
              <a:buAutoNum type="arabicPeriod"/>
            </a:pPr>
            <a:r>
              <a:rPr lang="en-US" altLang="en-US" sz="2800" dirty="0">
                <a:latin typeface="Baskerville Old Face" panose="02020602080505020303" pitchFamily="18" charset="0"/>
              </a:rPr>
              <a:t>Will perform their duties under the supervision of the Department Service Officer.</a:t>
            </a:r>
          </a:p>
          <a:p>
            <a:pPr marL="514350" indent="-514350">
              <a:spcBef>
                <a:spcPct val="0"/>
              </a:spcBef>
              <a:buFont typeface="+mj-lt"/>
              <a:buAutoNum type="arabicPeriod"/>
            </a:pPr>
            <a:endParaRPr lang="en-US" altLang="en-US" sz="2800" dirty="0">
              <a:latin typeface="Baskerville Old Face" panose="02020602080505020303" pitchFamily="18" charset="0"/>
            </a:endParaRPr>
          </a:p>
          <a:p>
            <a:pPr marL="514350" indent="-514350">
              <a:spcBef>
                <a:spcPct val="0"/>
              </a:spcBef>
              <a:buFont typeface="+mj-lt"/>
              <a:buAutoNum type="arabicPeriod"/>
            </a:pPr>
            <a:r>
              <a:rPr lang="en-US" altLang="en-US" sz="2800" dirty="0">
                <a:latin typeface="Baskerville Old Face" panose="02020602080505020303" pitchFamily="18" charset="0"/>
              </a:rPr>
              <a:t>Shall assist members of the Post, their widows and orphans and other veterans in obtaining rightful benefits from the federal and state governments.</a:t>
            </a:r>
          </a:p>
          <a:p>
            <a:pPr marL="514350" indent="-514350">
              <a:spcBef>
                <a:spcPct val="0"/>
              </a:spcBef>
              <a:buFont typeface="+mj-lt"/>
              <a:buAutoNum type="arabicPeriod"/>
            </a:pPr>
            <a:endParaRPr lang="en-US" altLang="en-US" sz="2800" dirty="0">
              <a:latin typeface="Baskerville Old Face" panose="02020602080505020303" pitchFamily="18" charset="0"/>
            </a:endParaRPr>
          </a:p>
          <a:p>
            <a:pPr marL="514350" indent="-514350">
              <a:spcBef>
                <a:spcPct val="0"/>
              </a:spcBef>
              <a:buFont typeface="+mj-lt"/>
              <a:buAutoNum type="arabicPeriod"/>
            </a:pPr>
            <a:r>
              <a:rPr lang="en-US" altLang="en-US" sz="2800" dirty="0">
                <a:latin typeface="Baskerville Old Face" panose="02020602080505020303" pitchFamily="18" charset="0"/>
              </a:rPr>
              <a:t>Will not take possession of or release confidential information (Personally Identifiable Information, or PII), such as what conditions were claimed or the address of the claimant, to anyone other than the DSO without the express written consent of the claimant.</a:t>
            </a:r>
          </a:p>
          <a:p>
            <a:pPr marL="514350" indent="-514350">
              <a:spcBef>
                <a:spcPct val="0"/>
              </a:spcBef>
              <a:buFont typeface="+mj-lt"/>
              <a:buAutoNum type="arabicPeriod"/>
            </a:pPr>
            <a:endParaRPr lang="en-US" altLang="en-US" sz="2800" b="1"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15</a:t>
            </a:fld>
            <a:endParaRPr lang="en-US" altLang="en-US">
              <a:solidFill>
                <a:prstClr val="black">
                  <a:tint val="75000"/>
                </a:prstClr>
              </a:solidFill>
            </a:endParaRPr>
          </a:p>
        </p:txBody>
      </p:sp>
      <p:sp>
        <p:nvSpPr>
          <p:cNvPr id="5" name="TextBox 4"/>
          <p:cNvSpPr txBox="1"/>
          <p:nvPr/>
        </p:nvSpPr>
        <p:spPr>
          <a:xfrm>
            <a:off x="126124" y="325409"/>
            <a:ext cx="813297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Code of Conduct for PSOs</a:t>
            </a:r>
          </a:p>
        </p:txBody>
      </p:sp>
    </p:spTree>
    <p:extLst>
      <p:ext uri="{BB962C8B-B14F-4D97-AF65-F5344CB8AC3E}">
        <p14:creationId xmlns:p14="http://schemas.microsoft.com/office/powerpoint/2010/main" val="1299367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92165"/>
            <a:ext cx="10983309" cy="4747963"/>
          </a:xfrm>
        </p:spPr>
        <p:txBody>
          <a:bodyPr>
            <a:normAutofit/>
          </a:bodyPr>
          <a:lstStyle/>
          <a:p>
            <a:pPr marL="514350" indent="-514350">
              <a:buFont typeface="+mj-lt"/>
              <a:buAutoNum type="arabicPeriod" startAt="4"/>
              <a:defRPr/>
            </a:pPr>
            <a:r>
              <a:rPr lang="en-US" sz="2800" dirty="0">
                <a:latin typeface="Baskerville Old Face" panose="02020602080505020303" pitchFamily="18" charset="0"/>
              </a:rPr>
              <a:t>Should keep members informed of veterans’ entitlements and benefits offered and administered by federal, state and local governments.</a:t>
            </a:r>
          </a:p>
          <a:p>
            <a:pPr marL="514350" indent="-514350">
              <a:buFont typeface="+mj-lt"/>
              <a:buAutoNum type="arabicPeriod" startAt="4"/>
              <a:defRPr/>
            </a:pPr>
            <a:endParaRPr lang="en-US" sz="2800" dirty="0">
              <a:latin typeface="Baskerville Old Face" panose="02020602080505020303" pitchFamily="18" charset="0"/>
            </a:endParaRPr>
          </a:p>
          <a:p>
            <a:pPr marL="514350" indent="-514350">
              <a:buFont typeface="+mj-lt"/>
              <a:buAutoNum type="arabicPeriod" startAt="4"/>
              <a:defRPr/>
            </a:pPr>
            <a:r>
              <a:rPr lang="en-US" sz="2800" dirty="0">
                <a:latin typeface="Baskerville Old Face" panose="02020602080505020303" pitchFamily="18" charset="0"/>
              </a:rPr>
              <a:t>Will provide guidance and assistance to veterans and survivors free of charge; under no circumstances, shall they request, demand or accept cash or any other form of payment for such assistance or use their knowledge of a veteran’s claim status or compensation to solicit funds.</a:t>
            </a:r>
          </a:p>
          <a:p>
            <a:pPr marL="514350" indent="-514350">
              <a:buFont typeface="+mj-lt"/>
              <a:buAutoNum type="arabicPeriod" startAt="4"/>
              <a:defRPr/>
            </a:pPr>
            <a:endParaRPr lang="en-US" sz="2800" dirty="0">
              <a:latin typeface="Baskerville Old Face" panose="02020602080505020303" pitchFamily="18" charset="0"/>
            </a:endParaRPr>
          </a:p>
          <a:p>
            <a:pPr marL="514350" indent="-514350">
              <a:buFont typeface="+mj-lt"/>
              <a:buAutoNum type="arabicPeriod" startAt="4"/>
              <a:defRPr/>
            </a:pPr>
            <a:r>
              <a:rPr lang="en-US" sz="2800" dirty="0">
                <a:latin typeface="Baskerville Old Face" panose="02020602080505020303" pitchFamily="18" charset="0"/>
              </a:rPr>
              <a:t>May serve as a “scribe” to assist veterans in filling out prescribed forms and other paperwork for the veteran to immediately transmit directly to the proper accredited VFW representative. </a:t>
            </a:r>
          </a:p>
          <a:p>
            <a:pPr marL="514350" indent="-514350">
              <a:spcBef>
                <a:spcPct val="0"/>
              </a:spcBef>
              <a:buFont typeface="+mj-lt"/>
              <a:buAutoNum type="arabicPeriod"/>
            </a:pPr>
            <a:endParaRPr lang="en-US" altLang="en-US" sz="2800" b="1"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16</a:t>
            </a:fld>
            <a:endParaRPr lang="en-US" altLang="en-US">
              <a:solidFill>
                <a:prstClr val="black">
                  <a:tint val="75000"/>
                </a:prstClr>
              </a:solidFill>
            </a:endParaRPr>
          </a:p>
        </p:txBody>
      </p:sp>
      <p:sp>
        <p:nvSpPr>
          <p:cNvPr id="5" name="TextBox 4"/>
          <p:cNvSpPr txBox="1"/>
          <p:nvPr/>
        </p:nvSpPr>
        <p:spPr>
          <a:xfrm>
            <a:off x="136634" y="325409"/>
            <a:ext cx="8122463" cy="707886"/>
          </a:xfrm>
          <a:prstGeom prst="rect">
            <a:avLst/>
          </a:prstGeom>
          <a:noFill/>
        </p:spPr>
        <p:txBody>
          <a:bodyPr wrap="square" rtlCol="0">
            <a:spAutoFit/>
          </a:bodyPr>
          <a:lstStyle/>
          <a:p>
            <a:pPr defTabSz="685800" eaLnBrk="0" fontAlgn="base" hangingPunct="0">
              <a:spcBef>
                <a:spcPct val="0"/>
              </a:spcBef>
              <a:spcAft>
                <a:spcPct val="0"/>
              </a:spcAft>
              <a:defRPr/>
            </a:pPr>
            <a:r>
              <a:rPr lang="en-US" sz="4000" b="1" dirty="0">
                <a:solidFill>
                  <a:prstClr val="black"/>
                </a:solidFill>
                <a:latin typeface="Baskerville Old Face" panose="02020602080505020303" pitchFamily="18" charset="0"/>
                <a:cs typeface="Arial" panose="020B0604020202020204" pitchFamily="34" charset="0"/>
              </a:rPr>
              <a:t>Code of Conduct for PSOs</a:t>
            </a:r>
          </a:p>
        </p:txBody>
      </p:sp>
    </p:spTree>
    <p:extLst>
      <p:ext uri="{BB962C8B-B14F-4D97-AF65-F5344CB8AC3E}">
        <p14:creationId xmlns:p14="http://schemas.microsoft.com/office/powerpoint/2010/main" val="977731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1" y="1597571"/>
            <a:ext cx="10993820" cy="4842557"/>
          </a:xfrm>
        </p:spPr>
        <p:txBody>
          <a:bodyPr>
            <a:normAutofit/>
          </a:bodyPr>
          <a:lstStyle/>
          <a:p>
            <a:pPr marL="514350" indent="-514350">
              <a:buFont typeface="+mj-lt"/>
              <a:buAutoNum type="arabicPeriod" startAt="7"/>
              <a:defRPr/>
            </a:pPr>
            <a:r>
              <a:rPr lang="en-US" sz="2800" dirty="0">
                <a:latin typeface="Baskerville Old Face" panose="02020602080505020303" pitchFamily="18" charset="0"/>
              </a:rPr>
              <a:t>Shall </a:t>
            </a:r>
            <a:r>
              <a:rPr lang="en-US" sz="2800" b="1" u="sng" dirty="0">
                <a:solidFill>
                  <a:srgbClr val="9C1A1E"/>
                </a:solidFill>
                <a:latin typeface="Baskerville Old Face" panose="02020602080505020303" pitchFamily="18" charset="0"/>
              </a:rPr>
              <a:t>not</a:t>
            </a:r>
            <a:r>
              <a:rPr lang="en-US" sz="2800" dirty="0">
                <a:latin typeface="Baskerville Old Face" panose="02020602080505020303" pitchFamily="18" charset="0"/>
              </a:rPr>
              <a:t> fill out forms on behalf of a claimant or act as the representative of the claimant before VA, to include seeking to secure status updates on VA claims or signing/submitting forms on the claimant’s behalf. These are representative functions reserved for VFW accredited representatives in accordance with VA laws and regulations. </a:t>
            </a:r>
          </a:p>
          <a:p>
            <a:pPr marL="514350" indent="-514350">
              <a:buFont typeface="+mj-lt"/>
              <a:buAutoNum type="arabicPeriod" startAt="7"/>
              <a:defRPr/>
            </a:pPr>
            <a:endParaRPr lang="en-US" sz="2800" dirty="0">
              <a:latin typeface="Baskerville Old Face" panose="02020602080505020303" pitchFamily="18" charset="0"/>
            </a:endParaRPr>
          </a:p>
          <a:p>
            <a:pPr marL="514350" indent="-514350">
              <a:buFont typeface="+mj-lt"/>
              <a:buAutoNum type="arabicPeriod" startAt="7"/>
              <a:defRPr/>
            </a:pPr>
            <a:r>
              <a:rPr lang="en-US" sz="2800" dirty="0">
                <a:latin typeface="Baskerville Old Face" panose="02020602080505020303" pitchFamily="18" charset="0"/>
              </a:rPr>
              <a:t>Shall not under any circumstances present themselves as accredited representatives for the purposes of claims representation before the Department of Veterans Affairs on behalf of the VFW. </a:t>
            </a:r>
          </a:p>
          <a:p>
            <a:pPr marL="514350" indent="-514350">
              <a:buFont typeface="+mj-lt"/>
              <a:buAutoNum type="arabicPeriod" startAt="7"/>
              <a:defRPr/>
            </a:pPr>
            <a:endParaRPr lang="en-US" sz="2800" b="1"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17</a:t>
            </a:fld>
            <a:endParaRPr lang="en-US" altLang="en-US">
              <a:solidFill>
                <a:prstClr val="black">
                  <a:tint val="75000"/>
                </a:prstClr>
              </a:solidFill>
            </a:endParaRPr>
          </a:p>
        </p:txBody>
      </p:sp>
      <p:sp>
        <p:nvSpPr>
          <p:cNvPr id="5" name="TextBox 4"/>
          <p:cNvSpPr txBox="1"/>
          <p:nvPr/>
        </p:nvSpPr>
        <p:spPr>
          <a:xfrm>
            <a:off x="136634" y="325409"/>
            <a:ext cx="812246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Code of Conduct for PSOs</a:t>
            </a:r>
          </a:p>
        </p:txBody>
      </p:sp>
    </p:spTree>
    <p:extLst>
      <p:ext uri="{BB962C8B-B14F-4D97-AF65-F5344CB8AC3E}">
        <p14:creationId xmlns:p14="http://schemas.microsoft.com/office/powerpoint/2010/main" val="3285017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29103"/>
            <a:ext cx="10972799" cy="4811026"/>
          </a:xfrm>
        </p:spPr>
        <p:txBody>
          <a:bodyPr>
            <a:normAutofit/>
          </a:bodyPr>
          <a:lstStyle/>
          <a:p>
            <a:pPr marL="514350" indent="-514350">
              <a:buFont typeface="+mj-lt"/>
              <a:buAutoNum type="arabicPeriod" startAt="9"/>
              <a:defRPr/>
            </a:pPr>
            <a:r>
              <a:rPr lang="en-US" sz="2800" dirty="0">
                <a:latin typeface="Baskerville Old Face" panose="02020602080505020303" pitchFamily="18" charset="0"/>
              </a:rPr>
              <a:t>Shall return all claims forms, documents, and protected health and personal information to potential claimants so that the claimant may transmit the claim and documents to the accredited VFW representative, usually the VFW Department Service Officer (DSO).  Since VA awards benefits based on the date of claim, it is vital to advise claimants that claims should be sent to the VFW accredited representative immediately.</a:t>
            </a:r>
          </a:p>
          <a:p>
            <a:pPr marL="0" indent="0">
              <a:buNone/>
              <a:defRPr/>
            </a:pPr>
            <a:endParaRPr lang="en-US" sz="2800" dirty="0">
              <a:latin typeface="Baskerville Old Face" panose="02020602080505020303" pitchFamily="18" charset="0"/>
            </a:endParaRPr>
          </a:p>
          <a:p>
            <a:pPr marL="514350" indent="-514350">
              <a:buFont typeface="+mj-lt"/>
              <a:buAutoNum type="arabicPeriod" startAt="10"/>
              <a:defRPr/>
            </a:pPr>
            <a:r>
              <a:rPr lang="en-US" sz="2800" dirty="0">
                <a:latin typeface="Baskerville Old Face" panose="02020602080505020303" pitchFamily="18" charset="0"/>
              </a:rPr>
              <a:t>Will not keep any forms, documents, evidence, records, or materials of any kind pertaining to the veteran’s claims and containing PII of the claimant. </a:t>
            </a:r>
          </a:p>
          <a:p>
            <a:pPr marL="514350" indent="-514350">
              <a:buFont typeface="+mj-lt"/>
              <a:buAutoNum type="arabicPeriod" startAt="10"/>
              <a:defRPr/>
            </a:pPr>
            <a:endParaRPr lang="en-US" sz="2800" dirty="0">
              <a:latin typeface="Baskerville Old Face" panose="02020602080505020303" pitchFamily="18" charset="0"/>
            </a:endParaRPr>
          </a:p>
          <a:p>
            <a:pPr marL="0" indent="0">
              <a:buNone/>
              <a:defRPr/>
            </a:pPr>
            <a:endParaRPr lang="en-US" sz="2800" b="1"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18</a:t>
            </a:fld>
            <a:endParaRPr lang="en-US" altLang="en-US">
              <a:solidFill>
                <a:prstClr val="black">
                  <a:tint val="75000"/>
                </a:prstClr>
              </a:solidFill>
            </a:endParaRPr>
          </a:p>
        </p:txBody>
      </p:sp>
      <p:sp>
        <p:nvSpPr>
          <p:cNvPr id="5" name="TextBox 4"/>
          <p:cNvSpPr txBox="1"/>
          <p:nvPr/>
        </p:nvSpPr>
        <p:spPr>
          <a:xfrm>
            <a:off x="136634" y="325409"/>
            <a:ext cx="812246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Code of Conduct for PSOs</a:t>
            </a:r>
          </a:p>
        </p:txBody>
      </p:sp>
    </p:spTree>
    <p:extLst>
      <p:ext uri="{BB962C8B-B14F-4D97-AF65-F5344CB8AC3E}">
        <p14:creationId xmlns:p14="http://schemas.microsoft.com/office/powerpoint/2010/main" val="3312781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1" y="1396181"/>
            <a:ext cx="10983310" cy="5043948"/>
          </a:xfrm>
        </p:spPr>
        <p:txBody>
          <a:bodyPr>
            <a:normAutofit lnSpcReduction="10000"/>
          </a:bodyPr>
          <a:lstStyle/>
          <a:p>
            <a:pPr marL="514350" indent="-514350">
              <a:buFont typeface="+mj-lt"/>
              <a:buAutoNum type="arabicPeriod" startAt="11"/>
              <a:defRPr/>
            </a:pPr>
            <a:r>
              <a:rPr lang="en-US" sz="2800" dirty="0">
                <a:latin typeface="Baskerville Old Face" panose="02020602080505020303" pitchFamily="18" charset="0"/>
              </a:rPr>
              <a:t>Will refer claimants to the most recent version of all VA forms to include, 21-22 Appointment of Veteran Service Organization as Claimant’s Representative, 21-526ez Application for Compensation, 21-0966 Intent to File a Claim for Compensation or Pension, 21-527ez Application for Pension, &amp; 21-534ez Application for Survivor Benefits.  Contact your DSO for these forms; Post Service Officers may download them from VA: </a:t>
            </a:r>
            <a:r>
              <a:rPr lang="en-US" sz="2800" dirty="0">
                <a:latin typeface="Baskerville Old Face" panose="02020602080505020303" pitchFamily="18" charset="0"/>
                <a:hlinkClick r:id="rId3"/>
              </a:rPr>
              <a:t>www.va.gov/vaforms/</a:t>
            </a:r>
            <a:r>
              <a:rPr lang="en-US" sz="2800" dirty="0">
                <a:latin typeface="Baskerville Old Face" panose="02020602080505020303" pitchFamily="18" charset="0"/>
              </a:rPr>
              <a:t>  </a:t>
            </a:r>
          </a:p>
          <a:p>
            <a:pPr marL="514350" indent="-514350">
              <a:buFont typeface="+mj-lt"/>
              <a:buAutoNum type="arabicPeriod" startAt="11"/>
              <a:defRPr/>
            </a:pPr>
            <a:endParaRPr lang="en-US" sz="2800" dirty="0">
              <a:latin typeface="Baskerville Old Face" panose="02020602080505020303" pitchFamily="18" charset="0"/>
            </a:endParaRPr>
          </a:p>
          <a:p>
            <a:pPr marL="514350" indent="-514350">
              <a:buFont typeface="+mj-lt"/>
              <a:buAutoNum type="arabicPeriod" startAt="11"/>
              <a:defRPr/>
            </a:pPr>
            <a:r>
              <a:rPr lang="en-US" sz="2800" dirty="0">
                <a:latin typeface="Baskerville Old Face" panose="02020602080505020303" pitchFamily="18" charset="0"/>
              </a:rPr>
              <a:t>Will attend all Post Service Officer training conducted by the VFW Department Service Officer.  While the Department Service Officer is responsible for providing training to the Post Service Officers, the District Service Officer is responsible for ensuring that their Post Service Officers attend training.</a:t>
            </a:r>
          </a:p>
          <a:p>
            <a:pPr marL="514350" indent="-514350">
              <a:buFont typeface="+mj-lt"/>
              <a:buAutoNum type="arabicPeriod" startAt="11"/>
              <a:defRPr/>
            </a:pPr>
            <a:endParaRPr lang="en-US" sz="2800" b="1"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19</a:t>
            </a:fld>
            <a:endParaRPr lang="en-US" altLang="en-US">
              <a:solidFill>
                <a:prstClr val="black">
                  <a:tint val="75000"/>
                </a:prstClr>
              </a:solidFill>
            </a:endParaRPr>
          </a:p>
        </p:txBody>
      </p:sp>
      <p:sp>
        <p:nvSpPr>
          <p:cNvPr id="5" name="TextBox 4"/>
          <p:cNvSpPr txBox="1"/>
          <p:nvPr/>
        </p:nvSpPr>
        <p:spPr>
          <a:xfrm>
            <a:off x="126124" y="325409"/>
            <a:ext cx="8132973" cy="707886"/>
          </a:xfrm>
          <a:prstGeom prst="rect">
            <a:avLst/>
          </a:prstGeom>
          <a:noFill/>
        </p:spPr>
        <p:txBody>
          <a:bodyPr wrap="square" rtlCol="0">
            <a:spAutoFit/>
          </a:bodyPr>
          <a:lstStyle/>
          <a:p>
            <a:pPr defTabSz="685800" eaLnBrk="0" fontAlgn="base" hangingPunct="0">
              <a:spcBef>
                <a:spcPct val="0"/>
              </a:spcBef>
              <a:spcAft>
                <a:spcPct val="0"/>
              </a:spcAft>
              <a:defRPr/>
            </a:pPr>
            <a:r>
              <a:rPr lang="en-US" sz="4000" b="1" dirty="0">
                <a:solidFill>
                  <a:prstClr val="black"/>
                </a:solidFill>
                <a:latin typeface="Baskerville Old Face" panose="02020602080505020303" pitchFamily="18" charset="0"/>
                <a:cs typeface="Arial" panose="020B0604020202020204" pitchFamily="34" charset="0"/>
              </a:rPr>
              <a:t>Code of Conduct for PSOs</a:t>
            </a:r>
          </a:p>
        </p:txBody>
      </p:sp>
    </p:spTree>
    <p:extLst>
      <p:ext uri="{BB962C8B-B14F-4D97-AF65-F5344CB8AC3E}">
        <p14:creationId xmlns:p14="http://schemas.microsoft.com/office/powerpoint/2010/main" val="1503703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96182"/>
            <a:ext cx="10983309" cy="4960171"/>
          </a:xfrm>
        </p:spPr>
        <p:txBody>
          <a:bodyPr>
            <a:normAutofit/>
          </a:bodyPr>
          <a:lstStyle/>
          <a:p>
            <a:pPr>
              <a:spcBef>
                <a:spcPct val="0"/>
              </a:spcBef>
            </a:pPr>
            <a:r>
              <a:rPr lang="en-US" altLang="en-US" sz="2800" dirty="0">
                <a:latin typeface="Baskerville Old Face" panose="02020602080505020303" pitchFamily="18" charset="0"/>
              </a:rPr>
              <a:t>PSOs are local ambassadors of the Veterans of Foreign Wars; each VFW Post has an appointed PSO.</a:t>
            </a:r>
          </a:p>
          <a:p>
            <a:pPr marL="0" indent="0">
              <a:spcBef>
                <a:spcPct val="0"/>
              </a:spcBef>
              <a:buNone/>
            </a:pPr>
            <a:endParaRPr lang="en-US" altLang="en-US" sz="36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Many PSOs deliver information about veterans benefits to those who cannot come to them, whether in community centers, nursing homes, places of worship, Vet Centers, or just around town.  </a:t>
            </a:r>
          </a:p>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PSOs must be well versed on state and local benefits.</a:t>
            </a:r>
          </a:p>
          <a:p>
            <a:pPr>
              <a:spcBef>
                <a:spcPct val="0"/>
              </a:spcBef>
            </a:pPr>
            <a:endParaRPr lang="en-US" altLang="en-US" sz="36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The knowledge PSOs carry with them can help veterans and their survivors obtain the help they often desperately need</a:t>
            </a:r>
            <a:r>
              <a:rPr lang="en-US" altLang="en-US" sz="2800" b="1" dirty="0">
                <a:latin typeface="Baskerville Old Face" panose="02020602080505020303" pitchFamily="18" charset="0"/>
              </a:rPr>
              <a:t>. </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2</a:t>
            </a:fld>
            <a:endParaRPr lang="en-US" altLang="en-US">
              <a:solidFill>
                <a:prstClr val="black">
                  <a:tint val="75000"/>
                </a:prstClr>
              </a:solidFill>
            </a:endParaRPr>
          </a:p>
        </p:txBody>
      </p:sp>
      <p:sp>
        <p:nvSpPr>
          <p:cNvPr id="5" name="TextBox 4"/>
          <p:cNvSpPr txBox="1"/>
          <p:nvPr/>
        </p:nvSpPr>
        <p:spPr>
          <a:xfrm>
            <a:off x="147146" y="325409"/>
            <a:ext cx="8131616" cy="707886"/>
          </a:xfrm>
          <a:prstGeom prst="rect">
            <a:avLst/>
          </a:prstGeom>
          <a:noFill/>
        </p:spPr>
        <p:txBody>
          <a:bodyPr wrap="square" rtlCol="0">
            <a:spAutoFit/>
          </a:bodyPr>
          <a:lstStyle/>
          <a:p>
            <a:pPr defTabSz="685800" eaLnBrk="0" fontAlgn="base" hangingPunct="0">
              <a:spcBef>
                <a:spcPct val="0"/>
              </a:spcBef>
              <a:spcAft>
                <a:spcPct val="0"/>
              </a:spcAft>
              <a:defRPr/>
            </a:pPr>
            <a:r>
              <a:rPr lang="en-US" sz="4000" b="1" dirty="0">
                <a:solidFill>
                  <a:prstClr val="black"/>
                </a:solidFill>
                <a:latin typeface="Baskerville Old Face" panose="02020602080505020303" pitchFamily="18" charset="0"/>
                <a:cs typeface="Arial" panose="020B0604020202020204" pitchFamily="34" charset="0"/>
              </a:rPr>
              <a:t>What is a Post Service Officer?</a:t>
            </a:r>
          </a:p>
        </p:txBody>
      </p:sp>
    </p:spTree>
    <p:extLst>
      <p:ext uri="{BB962C8B-B14F-4D97-AF65-F5344CB8AC3E}">
        <p14:creationId xmlns:p14="http://schemas.microsoft.com/office/powerpoint/2010/main" val="36745307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0" y="1608083"/>
            <a:ext cx="10962289" cy="4832046"/>
          </a:xfrm>
        </p:spPr>
        <p:txBody>
          <a:bodyPr>
            <a:normAutofit fontScale="92500" lnSpcReduction="10000"/>
          </a:bodyPr>
          <a:lstStyle/>
          <a:p>
            <a:pPr marL="514350" indent="-514350">
              <a:buFont typeface="+mj-lt"/>
              <a:buAutoNum type="arabicPeriod" startAt="13"/>
              <a:defRPr/>
            </a:pPr>
            <a:r>
              <a:rPr lang="en-US" sz="2800" dirty="0">
                <a:latin typeface="Baskerville Old Face" panose="02020602080505020303" pitchFamily="18" charset="0"/>
              </a:rPr>
              <a:t>Shall not under any circumstances represent themselves as “certified VFW Service Officers” or any variation thereof that implies they are legally qualified to assist and represent claimants in their VA benefit claims. This distinction is reserved for VFW representatives accredited by the Department of Veterans Affairs for prosecution of benefits claims before VA and can only be approved by the Director, VFW National Veterans Service in accordance with the VFW National Veterans Service Policy &amp; Procedure. </a:t>
            </a:r>
          </a:p>
          <a:p>
            <a:pPr marL="514350" indent="-514350">
              <a:buFont typeface="+mj-lt"/>
              <a:buAutoNum type="arabicPeriod" startAt="13"/>
              <a:defRPr/>
            </a:pPr>
            <a:endParaRPr lang="en-US" sz="2800" dirty="0">
              <a:latin typeface="Baskerville Old Face" panose="02020602080505020303" pitchFamily="18" charset="0"/>
            </a:endParaRPr>
          </a:p>
          <a:p>
            <a:pPr marL="514350" indent="-514350">
              <a:buFont typeface="+mj-lt"/>
              <a:buAutoNum type="arabicPeriod" startAt="13"/>
              <a:defRPr/>
            </a:pPr>
            <a:r>
              <a:rPr lang="en-US" sz="2800" dirty="0">
                <a:latin typeface="Baskerville Old Face" panose="02020602080505020303" pitchFamily="18" charset="0"/>
              </a:rPr>
              <a:t>Shall not refuse to assist any veteran or survivor unless it is clear that the claim is fraudulent.  Shall not refuse to assist any veteran or survivor because they do not feel the veteran or survivor is eligible for the benefit sought.  The accredited Department Service Officer will make the final decision as to whether the VFW will provide representation in all cases.</a:t>
            </a:r>
          </a:p>
          <a:p>
            <a:pPr marL="514350" indent="-514350">
              <a:buFont typeface="+mj-lt"/>
              <a:buAutoNum type="arabicPeriod" startAt="13"/>
              <a:defRPr/>
            </a:pPr>
            <a:endParaRPr lang="en-US" sz="2800" b="1"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20</a:t>
            </a:fld>
            <a:endParaRPr lang="en-US" altLang="en-US">
              <a:solidFill>
                <a:prstClr val="black">
                  <a:tint val="75000"/>
                </a:prstClr>
              </a:solidFill>
            </a:endParaRPr>
          </a:p>
        </p:txBody>
      </p:sp>
      <p:sp>
        <p:nvSpPr>
          <p:cNvPr id="5" name="TextBox 4"/>
          <p:cNvSpPr txBox="1"/>
          <p:nvPr/>
        </p:nvSpPr>
        <p:spPr>
          <a:xfrm>
            <a:off x="136634" y="325409"/>
            <a:ext cx="812246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Code of Conduct for PSOs</a:t>
            </a:r>
          </a:p>
        </p:txBody>
      </p:sp>
    </p:spTree>
    <p:extLst>
      <p:ext uri="{BB962C8B-B14F-4D97-AF65-F5344CB8AC3E}">
        <p14:creationId xmlns:p14="http://schemas.microsoft.com/office/powerpoint/2010/main" val="25491209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50123"/>
            <a:ext cx="10972799" cy="4790005"/>
          </a:xfrm>
        </p:spPr>
        <p:txBody>
          <a:bodyPr>
            <a:normAutofit/>
          </a:bodyPr>
          <a:lstStyle/>
          <a:p>
            <a:pPr marL="514350" indent="-514350">
              <a:buFont typeface="+mj-lt"/>
              <a:buAutoNum type="arabicPeriod" startAt="15"/>
              <a:defRPr/>
            </a:pPr>
            <a:r>
              <a:rPr lang="en-US" sz="2800" dirty="0">
                <a:latin typeface="Baskerville Old Face" panose="02020602080505020303" pitchFamily="18" charset="0"/>
              </a:rPr>
              <a:t>Will refrain from the use of racial, religious, age-related, sexual, or ethnic epithets, innuendoes, slurs or jokes in the workplace.</a:t>
            </a:r>
          </a:p>
          <a:p>
            <a:pPr marL="514350" indent="-514350">
              <a:buFont typeface="+mj-lt"/>
              <a:buAutoNum type="arabicPeriod" startAt="15"/>
              <a:defRPr/>
            </a:pPr>
            <a:endParaRPr lang="en-US" sz="2800" dirty="0">
              <a:latin typeface="Baskerville Old Face" panose="02020602080505020303" pitchFamily="18" charset="0"/>
            </a:endParaRPr>
          </a:p>
          <a:p>
            <a:pPr marL="514350" indent="-514350">
              <a:buFont typeface="+mj-lt"/>
              <a:buAutoNum type="arabicPeriod" startAt="15"/>
              <a:defRPr/>
            </a:pPr>
            <a:r>
              <a:rPr lang="en-US" sz="2800" dirty="0">
                <a:latin typeface="Baskerville Old Face" panose="02020602080505020303" pitchFamily="18" charset="0"/>
              </a:rPr>
              <a:t>Must conduct themselves in a totally professional manner and refrain from sexual advances, verbal or physical conduct of a sexual nature, or requests for sexual favors.</a:t>
            </a:r>
          </a:p>
          <a:p>
            <a:pPr marL="514350" indent="-514350">
              <a:buFont typeface="+mj-lt"/>
              <a:buAutoNum type="arabicPeriod" startAt="15"/>
              <a:defRPr/>
            </a:pPr>
            <a:endParaRPr lang="en-US" sz="2800" dirty="0">
              <a:latin typeface="Baskerville Old Face" panose="02020602080505020303" pitchFamily="18" charset="0"/>
            </a:endParaRPr>
          </a:p>
          <a:p>
            <a:pPr marL="514350" indent="-514350">
              <a:buFont typeface="+mj-lt"/>
              <a:buAutoNum type="arabicPeriod" startAt="15"/>
              <a:defRPr/>
            </a:pPr>
            <a:r>
              <a:rPr lang="en-US" sz="2800" dirty="0">
                <a:latin typeface="Baskerville Old Face" panose="02020602080505020303" pitchFamily="18" charset="0"/>
              </a:rPr>
              <a:t>Further requirements are listed in the VFW National Veterans Service Policy &amp; Procedure, which can be found on </a:t>
            </a:r>
            <a:r>
              <a:rPr lang="en-US" sz="2800" dirty="0">
                <a:latin typeface="Baskerville Old Face" panose="02020602080505020303" pitchFamily="18" charset="0"/>
                <a:hlinkClick r:id="rId3"/>
              </a:rPr>
              <a:t>www.vfw.org/NVS</a:t>
            </a:r>
            <a:r>
              <a:rPr lang="en-US" sz="2800" dirty="0">
                <a:latin typeface="Baskerville Old Face" panose="02020602080505020303" pitchFamily="18" charset="0"/>
              </a:rPr>
              <a:t>.  </a:t>
            </a:r>
          </a:p>
          <a:p>
            <a:pPr marL="514350" indent="-514350">
              <a:buFont typeface="+mj-lt"/>
              <a:buAutoNum type="arabicPeriod" startAt="15"/>
              <a:defRPr/>
            </a:pPr>
            <a:endParaRPr lang="en-US" sz="2800" b="1"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21</a:t>
            </a:fld>
            <a:endParaRPr lang="en-US" altLang="en-US">
              <a:solidFill>
                <a:prstClr val="black">
                  <a:tint val="75000"/>
                </a:prstClr>
              </a:solidFill>
            </a:endParaRPr>
          </a:p>
        </p:txBody>
      </p:sp>
      <p:sp>
        <p:nvSpPr>
          <p:cNvPr id="5" name="TextBox 4"/>
          <p:cNvSpPr txBox="1"/>
          <p:nvPr/>
        </p:nvSpPr>
        <p:spPr>
          <a:xfrm>
            <a:off x="126124" y="325409"/>
            <a:ext cx="813297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Code of Conduct for PSOs</a:t>
            </a:r>
          </a:p>
        </p:txBody>
      </p:sp>
    </p:spTree>
    <p:extLst>
      <p:ext uri="{BB962C8B-B14F-4D97-AF65-F5344CB8AC3E}">
        <p14:creationId xmlns:p14="http://schemas.microsoft.com/office/powerpoint/2010/main" val="25241173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146" y="1408386"/>
            <a:ext cx="11939751" cy="4947965"/>
          </a:xfrm>
        </p:spPr>
        <p:txBody>
          <a:bodyPr>
            <a:normAutofit/>
          </a:bodyPr>
          <a:lstStyle/>
          <a:p>
            <a:pPr marL="0" indent="0">
              <a:spcBef>
                <a:spcPct val="0"/>
              </a:spcBef>
              <a:buNone/>
            </a:pPr>
            <a:r>
              <a:rPr lang="en-US" altLang="en-US" sz="3000" b="1" u="sng" dirty="0">
                <a:latin typeface="Baskerville Old Face" panose="02020602080505020303" pitchFamily="18" charset="0"/>
              </a:rPr>
              <a:t>DO:</a:t>
            </a:r>
          </a:p>
          <a:p>
            <a:pPr marL="0" indent="0">
              <a:spcBef>
                <a:spcPct val="0"/>
              </a:spcBef>
              <a:buNone/>
            </a:pPr>
            <a:endParaRPr lang="en-US" altLang="en-US" sz="3000" dirty="0">
              <a:latin typeface="Baskerville Old Face" panose="02020602080505020303" pitchFamily="18" charset="0"/>
            </a:endParaRPr>
          </a:p>
          <a:p>
            <a:pPr>
              <a:spcBef>
                <a:spcPct val="0"/>
              </a:spcBef>
            </a:pPr>
            <a:r>
              <a:rPr lang="en-US" altLang="en-US" sz="3000" dirty="0">
                <a:latin typeface="Baskerville Old Face" panose="02020602080505020303" pitchFamily="18" charset="0"/>
              </a:rPr>
              <a:t>Provide guidance to claimants and assist them in obtaining state and local benefits</a:t>
            </a:r>
          </a:p>
          <a:p>
            <a:pPr>
              <a:spcBef>
                <a:spcPct val="0"/>
              </a:spcBef>
            </a:pPr>
            <a:endParaRPr lang="en-US" altLang="en-US" sz="3000" dirty="0">
              <a:latin typeface="Baskerville Old Face" panose="02020602080505020303" pitchFamily="18" charset="0"/>
            </a:endParaRPr>
          </a:p>
          <a:p>
            <a:pPr>
              <a:spcBef>
                <a:spcPct val="0"/>
              </a:spcBef>
            </a:pPr>
            <a:r>
              <a:rPr lang="en-US" altLang="en-US" sz="3000" dirty="0">
                <a:latin typeface="Baskerville Old Face" panose="02020602080505020303" pitchFamily="18" charset="0"/>
              </a:rPr>
              <a:t>Provide guidance and refer claimants to the DSO for assistance with obtaining VA benefits</a:t>
            </a:r>
          </a:p>
          <a:p>
            <a:pPr>
              <a:spcBef>
                <a:spcPct val="0"/>
              </a:spcBef>
            </a:pPr>
            <a:endParaRPr lang="en-US" altLang="en-US" sz="3000" dirty="0">
              <a:latin typeface="Baskerville Old Face" panose="02020602080505020303" pitchFamily="18" charset="0"/>
            </a:endParaRPr>
          </a:p>
          <a:p>
            <a:pPr>
              <a:spcBef>
                <a:spcPct val="0"/>
              </a:spcBef>
            </a:pPr>
            <a:r>
              <a:rPr lang="en-US" altLang="en-US" sz="3000" dirty="0">
                <a:latin typeface="Baskerville Old Face" panose="02020602080505020303" pitchFamily="18" charset="0"/>
              </a:rPr>
              <a:t>Conduct yourself in a professional manner</a:t>
            </a:r>
          </a:p>
          <a:p>
            <a:pPr>
              <a:spcBef>
                <a:spcPct val="0"/>
              </a:spcBef>
            </a:pPr>
            <a:endParaRPr lang="en-US" altLang="en-US" sz="3000" dirty="0">
              <a:latin typeface="Baskerville Old Face" panose="02020602080505020303" pitchFamily="18" charset="0"/>
            </a:endParaRPr>
          </a:p>
          <a:p>
            <a:pPr>
              <a:spcBef>
                <a:spcPct val="0"/>
              </a:spcBef>
            </a:pPr>
            <a:r>
              <a:rPr lang="en-US" altLang="en-US" sz="3000" dirty="0">
                <a:latin typeface="Baskerville Old Face" panose="02020602080505020303" pitchFamily="18" charset="0"/>
              </a:rPr>
              <a:t>Attend PSO training</a:t>
            </a:r>
          </a:p>
          <a:p>
            <a:pPr>
              <a:spcBef>
                <a:spcPct val="0"/>
              </a:spcBef>
            </a:pPr>
            <a:endParaRPr lang="en-US" altLang="en-US" sz="30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22</a:t>
            </a:fld>
            <a:endParaRPr lang="en-US" altLang="en-US">
              <a:solidFill>
                <a:prstClr val="black">
                  <a:tint val="75000"/>
                </a:prstClr>
              </a:solidFill>
            </a:endParaRPr>
          </a:p>
        </p:txBody>
      </p:sp>
      <p:sp>
        <p:nvSpPr>
          <p:cNvPr id="5" name="TextBox 4"/>
          <p:cNvSpPr txBox="1"/>
          <p:nvPr/>
        </p:nvSpPr>
        <p:spPr>
          <a:xfrm>
            <a:off x="147146" y="325409"/>
            <a:ext cx="8062790"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What does all that mean? Do’s</a:t>
            </a:r>
          </a:p>
        </p:txBody>
      </p:sp>
    </p:spTree>
    <p:extLst>
      <p:ext uri="{BB962C8B-B14F-4D97-AF65-F5344CB8AC3E}">
        <p14:creationId xmlns:p14="http://schemas.microsoft.com/office/powerpoint/2010/main" val="6894816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146" y="1219499"/>
            <a:ext cx="11939751" cy="5313092"/>
          </a:xfrm>
        </p:spPr>
        <p:txBody>
          <a:bodyPr>
            <a:noAutofit/>
          </a:bodyPr>
          <a:lstStyle/>
          <a:p>
            <a:pPr marL="0" indent="0">
              <a:spcBef>
                <a:spcPct val="0"/>
              </a:spcBef>
              <a:buNone/>
            </a:pPr>
            <a:r>
              <a:rPr lang="en-US" altLang="en-US" b="1" u="sng" dirty="0">
                <a:latin typeface="Baskerville Old Face" panose="02020602080505020303" pitchFamily="18" charset="0"/>
              </a:rPr>
              <a:t>DON’T</a:t>
            </a:r>
            <a:r>
              <a:rPr lang="en-US" altLang="en-US" sz="2800" b="1" u="sng" dirty="0">
                <a:latin typeface="Baskerville Old Face" panose="02020602080505020303" pitchFamily="18" charset="0"/>
              </a:rPr>
              <a:t>:</a:t>
            </a:r>
          </a:p>
          <a:p>
            <a:pPr>
              <a:spcBef>
                <a:spcPct val="0"/>
              </a:spcBef>
            </a:pPr>
            <a:endParaRPr lang="en-US" altLang="en-US" sz="16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Request or accept payment or any other form of compensation for the advice/assistance provided</a:t>
            </a:r>
          </a:p>
          <a:p>
            <a:pPr>
              <a:spcBef>
                <a:spcPct val="0"/>
              </a:spcBef>
            </a:pPr>
            <a:endParaRPr lang="en-US" altLang="en-US" sz="16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Take possession of or release a claimant's personal information to anyone other than the DSO or the claimant</a:t>
            </a:r>
          </a:p>
          <a:p>
            <a:pPr>
              <a:spcBef>
                <a:spcPct val="0"/>
              </a:spcBef>
            </a:pPr>
            <a:endParaRPr lang="en-US" altLang="en-US" sz="16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Identify yourself as an accredited representative</a:t>
            </a:r>
          </a:p>
          <a:p>
            <a:pPr>
              <a:spcBef>
                <a:spcPct val="0"/>
              </a:spcBef>
            </a:pPr>
            <a:endParaRPr lang="en-US" altLang="en-US" sz="14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Initiate or participate in unprofessional conduct in the workplace or in public view</a:t>
            </a:r>
          </a:p>
          <a:p>
            <a:pPr>
              <a:spcBef>
                <a:spcPct val="0"/>
              </a:spcBef>
            </a:pPr>
            <a:endParaRPr lang="en-US" altLang="en-US" sz="12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Attempt to represent claimants before the VA in any capacity such as signing forms on behalf of or representing claimants during VA hearings etc.</a:t>
            </a:r>
          </a:p>
          <a:p>
            <a:pPr marL="0" indent="0">
              <a:spcBef>
                <a:spcPct val="0"/>
              </a:spcBef>
              <a:buNone/>
            </a:pPr>
            <a:endParaRPr lang="en-US" altLang="en-US" sz="12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Refuse service to claimants unless the claim is clearly fraudulent or there is unprofessional conduct by the claimant </a:t>
            </a:r>
          </a:p>
          <a:p>
            <a:pPr>
              <a:spcBef>
                <a:spcPct val="0"/>
              </a:spcBef>
            </a:pPr>
            <a:endParaRPr lang="en-US" altLang="en-US" sz="30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23</a:t>
            </a:fld>
            <a:endParaRPr lang="en-US" altLang="en-US">
              <a:solidFill>
                <a:prstClr val="black">
                  <a:tint val="75000"/>
                </a:prstClr>
              </a:solidFill>
            </a:endParaRPr>
          </a:p>
        </p:txBody>
      </p:sp>
      <p:sp>
        <p:nvSpPr>
          <p:cNvPr id="5" name="TextBox 4"/>
          <p:cNvSpPr txBox="1"/>
          <p:nvPr/>
        </p:nvSpPr>
        <p:spPr>
          <a:xfrm>
            <a:off x="147146" y="325409"/>
            <a:ext cx="8062790"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What does all that mean? Don’ts</a:t>
            </a:r>
          </a:p>
        </p:txBody>
      </p:sp>
    </p:spTree>
    <p:extLst>
      <p:ext uri="{BB962C8B-B14F-4D97-AF65-F5344CB8AC3E}">
        <p14:creationId xmlns:p14="http://schemas.microsoft.com/office/powerpoint/2010/main" val="31796219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4363" y="1396181"/>
            <a:ext cx="9043639" cy="5043948"/>
          </a:xfrm>
        </p:spPr>
        <p:txBody>
          <a:bodyPr>
            <a:normAutofit/>
          </a:bodyPr>
          <a:lstStyle/>
          <a:p>
            <a:pPr marL="0" indent="0" algn="ctr">
              <a:buNone/>
            </a:pPr>
            <a:r>
              <a:rPr lang="en-US" sz="3200" b="1" dirty="0">
                <a:latin typeface="Baskerville Old Face" panose="02020602080505020303" pitchFamily="18" charset="0"/>
              </a:rPr>
              <a:t>What does the Department Service Officer do?</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24</a:t>
            </a:fld>
            <a:endParaRPr lang="en-US" altLang="en-US">
              <a:solidFill>
                <a:prstClr val="black">
                  <a:tint val="75000"/>
                </a:prstClr>
              </a:solidFill>
            </a:endParaRPr>
          </a:p>
        </p:txBody>
      </p:sp>
      <p:sp>
        <p:nvSpPr>
          <p:cNvPr id="5" name="TextBox 4"/>
          <p:cNvSpPr txBox="1"/>
          <p:nvPr/>
        </p:nvSpPr>
        <p:spPr>
          <a:xfrm>
            <a:off x="115614" y="325409"/>
            <a:ext cx="8094321"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Department Service Officer</a:t>
            </a:r>
          </a:p>
        </p:txBody>
      </p:sp>
      <p:pic>
        <p:nvPicPr>
          <p:cNvPr id="7" name="Picture 6"/>
          <p:cNvPicPr>
            <a:picLocks noChangeAspect="1"/>
          </p:cNvPicPr>
          <p:nvPr/>
        </p:nvPicPr>
        <p:blipFill>
          <a:blip r:embed="rId3"/>
          <a:stretch>
            <a:fillRect/>
          </a:stretch>
        </p:blipFill>
        <p:spPr>
          <a:xfrm>
            <a:off x="2569325" y="2162275"/>
            <a:ext cx="6995090" cy="3931547"/>
          </a:xfrm>
          <a:prstGeom prst="rect">
            <a:avLst/>
          </a:prstGeom>
        </p:spPr>
      </p:pic>
      <p:sp>
        <p:nvSpPr>
          <p:cNvPr id="2" name="TextBox 1"/>
          <p:cNvSpPr txBox="1"/>
          <p:nvPr/>
        </p:nvSpPr>
        <p:spPr>
          <a:xfrm>
            <a:off x="4979475" y="3649827"/>
            <a:ext cx="2174791" cy="1015663"/>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pPr algn="ctr"/>
            <a:r>
              <a:rPr lang="en-US" sz="6000" dirty="0">
                <a:latin typeface="Baskerville Old Face" panose="02020602080505020303" pitchFamily="18" charset="0"/>
              </a:rPr>
              <a:t>DSO</a:t>
            </a:r>
          </a:p>
        </p:txBody>
      </p:sp>
    </p:spTree>
    <p:extLst>
      <p:ext uri="{BB962C8B-B14F-4D97-AF65-F5344CB8AC3E}">
        <p14:creationId xmlns:p14="http://schemas.microsoft.com/office/powerpoint/2010/main" val="35916305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25</a:t>
            </a:fld>
            <a:endParaRPr lang="en-US" altLang="en-US">
              <a:solidFill>
                <a:prstClr val="black">
                  <a:tint val="75000"/>
                </a:prstClr>
              </a:solidFill>
            </a:endParaRPr>
          </a:p>
        </p:txBody>
      </p:sp>
      <p:sp>
        <p:nvSpPr>
          <p:cNvPr id="5" name="TextBox 4"/>
          <p:cNvSpPr txBox="1"/>
          <p:nvPr/>
        </p:nvSpPr>
        <p:spPr>
          <a:xfrm>
            <a:off x="126125" y="324393"/>
            <a:ext cx="8022782" cy="646331"/>
          </a:xfrm>
          <a:prstGeom prst="rect">
            <a:avLst/>
          </a:prstGeom>
          <a:noFill/>
        </p:spPr>
        <p:txBody>
          <a:bodyPr wrap="square" rtlCol="0">
            <a:spAutoFit/>
          </a:bodyPr>
          <a:lstStyle/>
          <a:p>
            <a:pPr defTabSz="685800" eaLnBrk="0" fontAlgn="base" hangingPunct="0">
              <a:spcBef>
                <a:spcPct val="0"/>
              </a:spcBef>
              <a:spcAft>
                <a:spcPct val="0"/>
              </a:spcAft>
              <a:defRPr/>
            </a:pPr>
            <a:r>
              <a:rPr lang="en-US" altLang="en-US" sz="3600" b="1" dirty="0">
                <a:latin typeface="Baskerville Old Face" panose="02020602080505020303" pitchFamily="18" charset="0"/>
              </a:rPr>
              <a:t>Authorized Capabilities Breakdown</a:t>
            </a:r>
            <a:endParaRPr lang="en-US" sz="2800" b="1" dirty="0">
              <a:latin typeface="Baskerville Old Face" panose="02020602080505020303" pitchFamily="18" charset="0"/>
              <a:cs typeface="Arial" panose="020B0604020202020204" pitchFamily="34" charset="0"/>
            </a:endParaRPr>
          </a:p>
        </p:txBody>
      </p:sp>
      <p:graphicFrame>
        <p:nvGraphicFramePr>
          <p:cNvPr id="8" name="Table 8">
            <a:extLst>
              <a:ext uri="{FF2B5EF4-FFF2-40B4-BE49-F238E27FC236}">
                <a16:creationId xmlns:a16="http://schemas.microsoft.com/office/drawing/2014/main" id="{BCCBBFBB-95BA-46F1-8B0C-C6D92224661F}"/>
              </a:ext>
            </a:extLst>
          </p:cNvPr>
          <p:cNvGraphicFramePr>
            <a:graphicFrameLocks noGrp="1"/>
          </p:cNvGraphicFramePr>
          <p:nvPr>
            <p:ph idx="1"/>
            <p:extLst>
              <p:ext uri="{D42A27DB-BD31-4B8C-83A1-F6EECF244321}">
                <p14:modId xmlns:p14="http://schemas.microsoft.com/office/powerpoint/2010/main" val="2311825075"/>
              </p:ext>
            </p:extLst>
          </p:nvPr>
        </p:nvGraphicFramePr>
        <p:xfrm>
          <a:off x="126126" y="1393825"/>
          <a:ext cx="11918730" cy="5069305"/>
        </p:xfrm>
        <a:graphic>
          <a:graphicData uri="http://schemas.openxmlformats.org/drawingml/2006/table">
            <a:tbl>
              <a:tblPr firstRow="1" bandRow="1">
                <a:tableStyleId>{5C22544A-7EE6-4342-B048-85BDC9FD1C3A}</a:tableStyleId>
              </a:tblPr>
              <a:tblGrid>
                <a:gridCol w="3972910">
                  <a:extLst>
                    <a:ext uri="{9D8B030D-6E8A-4147-A177-3AD203B41FA5}">
                      <a16:colId xmlns:a16="http://schemas.microsoft.com/office/drawing/2014/main" val="2219653402"/>
                    </a:ext>
                  </a:extLst>
                </a:gridCol>
                <a:gridCol w="3972910">
                  <a:extLst>
                    <a:ext uri="{9D8B030D-6E8A-4147-A177-3AD203B41FA5}">
                      <a16:colId xmlns:a16="http://schemas.microsoft.com/office/drawing/2014/main" val="3328582591"/>
                    </a:ext>
                  </a:extLst>
                </a:gridCol>
                <a:gridCol w="3972910">
                  <a:extLst>
                    <a:ext uri="{9D8B030D-6E8A-4147-A177-3AD203B41FA5}">
                      <a16:colId xmlns:a16="http://schemas.microsoft.com/office/drawing/2014/main" val="4202311625"/>
                    </a:ext>
                  </a:extLst>
                </a:gridCol>
              </a:tblGrid>
              <a:tr h="629813">
                <a:tc>
                  <a:txBody>
                    <a:bodyPr/>
                    <a:lstStyle/>
                    <a:p>
                      <a:pPr algn="ctr"/>
                      <a:r>
                        <a:rPr lang="en-US" sz="2800" dirty="0"/>
                        <a:t>Action</a:t>
                      </a:r>
                    </a:p>
                  </a:txBody>
                  <a:tcPr>
                    <a:solidFill>
                      <a:srgbClr val="9C1A1E"/>
                    </a:solidFill>
                  </a:tcPr>
                </a:tc>
                <a:tc>
                  <a:txBody>
                    <a:bodyPr/>
                    <a:lstStyle/>
                    <a:p>
                      <a:pPr algn="ctr"/>
                      <a:r>
                        <a:rPr lang="en-US" sz="2800" dirty="0"/>
                        <a:t>PSO</a:t>
                      </a:r>
                    </a:p>
                  </a:txBody>
                  <a:tcPr>
                    <a:solidFill>
                      <a:srgbClr val="9C1A1E"/>
                    </a:solidFill>
                  </a:tcPr>
                </a:tc>
                <a:tc>
                  <a:txBody>
                    <a:bodyPr/>
                    <a:lstStyle/>
                    <a:p>
                      <a:pPr algn="ctr"/>
                      <a:r>
                        <a:rPr lang="en-US" sz="2800" dirty="0"/>
                        <a:t>DSO</a:t>
                      </a:r>
                    </a:p>
                  </a:txBody>
                  <a:tcPr>
                    <a:solidFill>
                      <a:srgbClr val="9C1A1E"/>
                    </a:solidFill>
                  </a:tcPr>
                </a:tc>
                <a:extLst>
                  <a:ext uri="{0D108BD9-81ED-4DB2-BD59-A6C34878D82A}">
                    <a16:rowId xmlns:a16="http://schemas.microsoft.com/office/drawing/2014/main" val="3273852139"/>
                  </a:ext>
                </a:extLst>
              </a:tr>
              <a:tr h="629813">
                <a:tc>
                  <a:txBody>
                    <a:bodyPr/>
                    <a:lstStyle/>
                    <a:p>
                      <a:r>
                        <a:rPr lang="en-US" sz="1800" b="1" dirty="0"/>
                        <a:t>Help the veteran/claimant complete forms</a:t>
                      </a:r>
                    </a:p>
                  </a:txBody>
                  <a:tcPr>
                    <a:solidFill>
                      <a:schemeClr val="bg1">
                        <a:lumMod val="95000"/>
                      </a:schemeClr>
                    </a:solidFill>
                  </a:tcPr>
                </a:tc>
                <a:tc>
                  <a:txBody>
                    <a:bodyPr/>
                    <a:lstStyle/>
                    <a:p>
                      <a:pPr algn="ctr"/>
                      <a:r>
                        <a:rPr lang="en-US" sz="2000" b="1" dirty="0"/>
                        <a:t>X</a:t>
                      </a:r>
                    </a:p>
                  </a:txBody>
                  <a:tcPr anchor="ctr">
                    <a:solidFill>
                      <a:schemeClr val="bg1">
                        <a:lumMod val="95000"/>
                      </a:schemeClr>
                    </a:solidFill>
                  </a:tcPr>
                </a:tc>
                <a:tc>
                  <a:txBody>
                    <a:bodyPr/>
                    <a:lstStyle/>
                    <a:p>
                      <a:pPr algn="ctr"/>
                      <a:r>
                        <a:rPr lang="en-US" sz="2000" b="1" dirty="0"/>
                        <a:t>X</a:t>
                      </a:r>
                    </a:p>
                  </a:txBody>
                  <a:tcPr anchor="ctr">
                    <a:solidFill>
                      <a:schemeClr val="bg1">
                        <a:lumMod val="95000"/>
                      </a:schemeClr>
                    </a:solidFill>
                  </a:tcPr>
                </a:tc>
                <a:extLst>
                  <a:ext uri="{0D108BD9-81ED-4DB2-BD59-A6C34878D82A}">
                    <a16:rowId xmlns:a16="http://schemas.microsoft.com/office/drawing/2014/main" val="367197467"/>
                  </a:ext>
                </a:extLst>
              </a:tr>
              <a:tr h="62981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b="1" dirty="0"/>
                        <a:t>Provide advice/guidance concerning VA benefits</a:t>
                      </a:r>
                    </a:p>
                  </a:txBody>
                  <a:tcPr>
                    <a:solidFill>
                      <a:schemeClr val="bg1">
                        <a:lumMod val="85000"/>
                      </a:schemeClr>
                    </a:solidFill>
                  </a:tcPr>
                </a:tc>
                <a:tc>
                  <a:txBody>
                    <a:bodyPr/>
                    <a:lstStyle/>
                    <a:p>
                      <a:pPr algn="ctr"/>
                      <a:r>
                        <a:rPr lang="en-US" sz="2000" b="1" dirty="0"/>
                        <a:t>X</a:t>
                      </a:r>
                    </a:p>
                  </a:txBody>
                  <a:tcPr anchor="ctr">
                    <a:solidFill>
                      <a:schemeClr val="bg1">
                        <a:lumMod val="85000"/>
                      </a:schemeClr>
                    </a:solidFill>
                  </a:tcPr>
                </a:tc>
                <a:tc>
                  <a:txBody>
                    <a:bodyPr/>
                    <a:lstStyle/>
                    <a:p>
                      <a:pPr algn="ctr"/>
                      <a:r>
                        <a:rPr lang="en-US" sz="2000" b="1" dirty="0"/>
                        <a:t>X</a:t>
                      </a:r>
                    </a:p>
                  </a:txBody>
                  <a:tcPr anchor="ctr">
                    <a:solidFill>
                      <a:schemeClr val="bg1">
                        <a:lumMod val="85000"/>
                      </a:schemeClr>
                    </a:solidFill>
                  </a:tcPr>
                </a:tc>
                <a:extLst>
                  <a:ext uri="{0D108BD9-81ED-4DB2-BD59-A6C34878D82A}">
                    <a16:rowId xmlns:a16="http://schemas.microsoft.com/office/drawing/2014/main" val="2939475237"/>
                  </a:ext>
                </a:extLst>
              </a:tr>
              <a:tr h="629813">
                <a:tc>
                  <a:txBody>
                    <a:bodyPr/>
                    <a:lstStyle/>
                    <a:p>
                      <a:r>
                        <a:rPr lang="en-US" sz="1800" b="1" dirty="0"/>
                        <a:t>Provide advice/guidance and assist with obtaining state or local benefits</a:t>
                      </a:r>
                    </a:p>
                  </a:txBody>
                  <a:tcPr>
                    <a:solidFill>
                      <a:schemeClr val="bg1">
                        <a:lumMod val="95000"/>
                      </a:schemeClr>
                    </a:solidFill>
                  </a:tcPr>
                </a:tc>
                <a:tc>
                  <a:txBody>
                    <a:bodyPr/>
                    <a:lstStyle/>
                    <a:p>
                      <a:pPr algn="ctr"/>
                      <a:r>
                        <a:rPr lang="en-US" sz="2000" b="1" dirty="0"/>
                        <a:t>X</a:t>
                      </a:r>
                    </a:p>
                  </a:txBody>
                  <a:tcPr anchor="ctr">
                    <a:solidFill>
                      <a:schemeClr val="bg1">
                        <a:lumMod val="95000"/>
                      </a:schemeClr>
                    </a:solidFill>
                  </a:tcPr>
                </a:tc>
                <a:tc>
                  <a:txBody>
                    <a:bodyPr/>
                    <a:lstStyle/>
                    <a:p>
                      <a:pPr algn="ctr"/>
                      <a:r>
                        <a:rPr lang="en-US" sz="2000" b="1" dirty="0"/>
                        <a:t>X</a:t>
                      </a:r>
                    </a:p>
                  </a:txBody>
                  <a:tcPr anchor="ctr">
                    <a:solidFill>
                      <a:schemeClr val="bg1">
                        <a:lumMod val="95000"/>
                      </a:schemeClr>
                    </a:solidFill>
                  </a:tcPr>
                </a:tc>
                <a:extLst>
                  <a:ext uri="{0D108BD9-81ED-4DB2-BD59-A6C34878D82A}">
                    <a16:rowId xmlns:a16="http://schemas.microsoft.com/office/drawing/2014/main" val="3862341755"/>
                  </a:ext>
                </a:extLst>
              </a:tr>
              <a:tr h="629813">
                <a:tc>
                  <a:txBody>
                    <a:bodyPr/>
                    <a:lstStyle/>
                    <a:p>
                      <a:r>
                        <a:rPr lang="en-US" sz="1800" b="1" dirty="0"/>
                        <a:t>Sign VA Form 21-22</a:t>
                      </a:r>
                    </a:p>
                  </a:txBody>
                  <a:tcPr>
                    <a:solidFill>
                      <a:schemeClr val="bg1">
                        <a:lumMod val="85000"/>
                      </a:schemeClr>
                    </a:solidFill>
                  </a:tcPr>
                </a:tc>
                <a:tc>
                  <a:txBody>
                    <a:bodyPr/>
                    <a:lstStyle/>
                    <a:p>
                      <a:pPr algn="ctr"/>
                      <a:endParaRPr lang="en-US" sz="2000" b="1" dirty="0"/>
                    </a:p>
                  </a:txBody>
                  <a:tcPr anchor="ctr">
                    <a:solidFill>
                      <a:schemeClr val="bg1">
                        <a:lumMod val="85000"/>
                      </a:schemeClr>
                    </a:solidFill>
                  </a:tcPr>
                </a:tc>
                <a:tc>
                  <a:txBody>
                    <a:bodyPr/>
                    <a:lstStyle/>
                    <a:p>
                      <a:pPr algn="ctr"/>
                      <a:r>
                        <a:rPr lang="en-US" sz="2000" b="1" dirty="0"/>
                        <a:t>X</a:t>
                      </a:r>
                    </a:p>
                  </a:txBody>
                  <a:tcPr anchor="ctr">
                    <a:solidFill>
                      <a:schemeClr val="bg1">
                        <a:lumMod val="85000"/>
                      </a:schemeClr>
                    </a:solidFill>
                  </a:tcPr>
                </a:tc>
                <a:extLst>
                  <a:ext uri="{0D108BD9-81ED-4DB2-BD59-A6C34878D82A}">
                    <a16:rowId xmlns:a16="http://schemas.microsoft.com/office/drawing/2014/main" val="1402733503"/>
                  </a:ext>
                </a:extLst>
              </a:tr>
              <a:tr h="629813">
                <a:tc>
                  <a:txBody>
                    <a:bodyPr/>
                    <a:lstStyle/>
                    <a:p>
                      <a:r>
                        <a:rPr lang="en-US" sz="1800" b="1" dirty="0"/>
                        <a:t>Represent Claimants at VA hearings</a:t>
                      </a:r>
                    </a:p>
                  </a:txBody>
                  <a:tcPr>
                    <a:solidFill>
                      <a:schemeClr val="bg1">
                        <a:lumMod val="95000"/>
                      </a:schemeClr>
                    </a:solidFill>
                  </a:tcPr>
                </a:tc>
                <a:tc>
                  <a:txBody>
                    <a:bodyPr/>
                    <a:lstStyle/>
                    <a:p>
                      <a:pPr algn="ctr"/>
                      <a:endParaRPr lang="en-US" sz="2000" b="1" dirty="0"/>
                    </a:p>
                  </a:txBody>
                  <a:tcPr anchor="ctr">
                    <a:solidFill>
                      <a:schemeClr val="bg1">
                        <a:lumMod val="95000"/>
                      </a:schemeClr>
                    </a:solidFill>
                  </a:tcPr>
                </a:tc>
                <a:tc>
                  <a:txBody>
                    <a:bodyPr/>
                    <a:lstStyle/>
                    <a:p>
                      <a:pPr algn="ctr"/>
                      <a:r>
                        <a:rPr lang="en-US" sz="2000" b="1" dirty="0"/>
                        <a:t>X</a:t>
                      </a:r>
                    </a:p>
                  </a:txBody>
                  <a:tcPr anchor="ctr">
                    <a:solidFill>
                      <a:schemeClr val="bg1">
                        <a:lumMod val="95000"/>
                      </a:schemeClr>
                    </a:solidFill>
                  </a:tcPr>
                </a:tc>
                <a:extLst>
                  <a:ext uri="{0D108BD9-81ED-4DB2-BD59-A6C34878D82A}">
                    <a16:rowId xmlns:a16="http://schemas.microsoft.com/office/drawing/2014/main" val="4166622634"/>
                  </a:ext>
                </a:extLst>
              </a:tr>
              <a:tr h="629813">
                <a:tc>
                  <a:txBody>
                    <a:bodyPr/>
                    <a:lstStyle/>
                    <a:p>
                      <a:r>
                        <a:rPr lang="en-US" sz="1800" b="1" dirty="0"/>
                        <a:t>Accept/Submit PII and VA Forms</a:t>
                      </a:r>
                    </a:p>
                  </a:txBody>
                  <a:tcPr>
                    <a:solidFill>
                      <a:schemeClr val="bg1">
                        <a:lumMod val="85000"/>
                      </a:schemeClr>
                    </a:solidFill>
                  </a:tcPr>
                </a:tc>
                <a:tc>
                  <a:txBody>
                    <a:bodyPr/>
                    <a:lstStyle/>
                    <a:p>
                      <a:pPr algn="ctr"/>
                      <a:endParaRPr lang="en-US" sz="2000" b="1" dirty="0"/>
                    </a:p>
                  </a:txBody>
                  <a:tcPr anchor="ctr">
                    <a:solidFill>
                      <a:schemeClr val="bg1">
                        <a:lumMod val="85000"/>
                      </a:schemeClr>
                    </a:solidFill>
                  </a:tcPr>
                </a:tc>
                <a:tc>
                  <a:txBody>
                    <a:bodyPr/>
                    <a:lstStyle/>
                    <a:p>
                      <a:pPr algn="ctr"/>
                      <a:r>
                        <a:rPr lang="en-US" sz="2000" b="1" dirty="0"/>
                        <a:t>X</a:t>
                      </a:r>
                    </a:p>
                  </a:txBody>
                  <a:tcPr anchor="ctr">
                    <a:solidFill>
                      <a:schemeClr val="bg1">
                        <a:lumMod val="85000"/>
                      </a:schemeClr>
                    </a:solidFill>
                  </a:tcPr>
                </a:tc>
                <a:extLst>
                  <a:ext uri="{0D108BD9-81ED-4DB2-BD59-A6C34878D82A}">
                    <a16:rowId xmlns:a16="http://schemas.microsoft.com/office/drawing/2014/main" val="4128105402"/>
                  </a:ext>
                </a:extLst>
              </a:tr>
              <a:tr h="629813">
                <a:tc>
                  <a:txBody>
                    <a:bodyPr/>
                    <a:lstStyle/>
                    <a:p>
                      <a:r>
                        <a:rPr lang="en-US" sz="1800" b="1" dirty="0"/>
                        <a:t>Sign forms on behalf of claimant</a:t>
                      </a:r>
                    </a:p>
                  </a:txBody>
                  <a:tcPr>
                    <a:solidFill>
                      <a:schemeClr val="bg1">
                        <a:lumMod val="95000"/>
                      </a:schemeClr>
                    </a:solidFill>
                  </a:tcPr>
                </a:tc>
                <a:tc>
                  <a:txBody>
                    <a:bodyPr/>
                    <a:lstStyle/>
                    <a:p>
                      <a:pPr algn="ctr"/>
                      <a:endParaRPr lang="en-US" sz="2000" b="1" dirty="0"/>
                    </a:p>
                  </a:txBody>
                  <a:tcPr anchor="ctr">
                    <a:solidFill>
                      <a:schemeClr val="bg1">
                        <a:lumMod val="95000"/>
                      </a:schemeClr>
                    </a:solidFill>
                  </a:tcPr>
                </a:tc>
                <a:tc>
                  <a:txBody>
                    <a:bodyPr/>
                    <a:lstStyle/>
                    <a:p>
                      <a:pPr algn="ctr"/>
                      <a:r>
                        <a:rPr lang="en-US" sz="2000" b="1" dirty="0"/>
                        <a:t>X</a:t>
                      </a:r>
                    </a:p>
                  </a:txBody>
                  <a:tcPr anchor="ctr">
                    <a:solidFill>
                      <a:schemeClr val="bg1">
                        <a:lumMod val="95000"/>
                      </a:schemeClr>
                    </a:solidFill>
                  </a:tcPr>
                </a:tc>
                <a:extLst>
                  <a:ext uri="{0D108BD9-81ED-4DB2-BD59-A6C34878D82A}">
                    <a16:rowId xmlns:a16="http://schemas.microsoft.com/office/drawing/2014/main" val="2723033312"/>
                  </a:ext>
                </a:extLst>
              </a:tr>
            </a:tbl>
          </a:graphicData>
        </a:graphic>
      </p:graphicFrame>
    </p:spTree>
    <p:extLst>
      <p:ext uri="{BB962C8B-B14F-4D97-AF65-F5344CB8AC3E}">
        <p14:creationId xmlns:p14="http://schemas.microsoft.com/office/powerpoint/2010/main" val="19060293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9935" y="1433136"/>
            <a:ext cx="11193517" cy="4800515"/>
          </a:xfrm>
        </p:spPr>
        <p:txBody>
          <a:bodyPr>
            <a:noAutofit/>
          </a:bodyPr>
          <a:lstStyle/>
          <a:p>
            <a:pPr>
              <a:spcBef>
                <a:spcPct val="0"/>
              </a:spcBef>
            </a:pPr>
            <a:r>
              <a:rPr lang="en-US" altLang="en-US" sz="3200" dirty="0">
                <a:latin typeface="Baskerville Old Face" panose="02020602080505020303" pitchFamily="18" charset="0"/>
              </a:rPr>
              <a:t>VFW National Home for Children- </a:t>
            </a:r>
            <a:r>
              <a:rPr lang="en-US" altLang="en-US" sz="2600" dirty="0">
                <a:latin typeface="Baskerville Old Face" panose="02020602080505020303" pitchFamily="18" charset="0"/>
              </a:rPr>
              <a:t>The National Home's community is open to the families of active-duty military personnel, veterans and relatives of VFW and VFW Auxiliary members. The family can be one or both parents with one or more children</a:t>
            </a:r>
            <a:r>
              <a:rPr lang="en-US" altLang="en-US" sz="2800" dirty="0">
                <a:latin typeface="Baskerville Old Face" panose="02020602080505020303" pitchFamily="18" charset="0"/>
              </a:rPr>
              <a:t>.</a:t>
            </a:r>
          </a:p>
          <a:p>
            <a:pPr>
              <a:spcBef>
                <a:spcPct val="0"/>
              </a:spcBef>
            </a:pPr>
            <a:endParaRPr lang="en-US" altLang="en-US" sz="14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Families may accomplish significant life goals by participating in the program  </a:t>
            </a:r>
          </a:p>
          <a:p>
            <a:pPr>
              <a:spcBef>
                <a:spcPct val="0"/>
              </a:spcBef>
            </a:pPr>
            <a:endParaRPr lang="en-US" altLang="en-US" sz="20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The National Home offers: </a:t>
            </a:r>
          </a:p>
          <a:p>
            <a:pPr marL="0" indent="0">
              <a:spcBef>
                <a:spcPct val="0"/>
              </a:spcBef>
              <a:buNone/>
            </a:pPr>
            <a:endParaRPr lang="en-US" altLang="en-US" sz="700" dirty="0">
              <a:latin typeface="Baskerville Old Face" panose="02020602080505020303" pitchFamily="18" charset="0"/>
            </a:endParaRPr>
          </a:p>
          <a:p>
            <a:pPr lvl="2">
              <a:spcBef>
                <a:spcPct val="0"/>
              </a:spcBef>
              <a:buFontTx/>
              <a:buChar char="-"/>
            </a:pPr>
            <a:r>
              <a:rPr lang="en-US" altLang="en-US" sz="2800" dirty="0">
                <a:latin typeface="Baskerville Old Face" panose="02020602080505020303" pitchFamily="18" charset="0"/>
              </a:rPr>
              <a:t>Case Management services </a:t>
            </a:r>
          </a:p>
          <a:p>
            <a:pPr lvl="2">
              <a:spcBef>
                <a:spcPct val="0"/>
              </a:spcBef>
              <a:buFontTx/>
              <a:buChar char="-"/>
            </a:pPr>
            <a:r>
              <a:rPr lang="en-US" altLang="en-US" sz="2800" dirty="0">
                <a:latin typeface="Baskerville Old Face" panose="02020602080505020303" pitchFamily="18" charset="0"/>
              </a:rPr>
              <a:t>Educational, recreational, and enrichment opportunities </a:t>
            </a:r>
          </a:p>
          <a:p>
            <a:pPr marL="685800" lvl="2" indent="0">
              <a:spcBef>
                <a:spcPct val="0"/>
              </a:spcBef>
              <a:buNone/>
            </a:pPr>
            <a:r>
              <a:rPr lang="en-US" altLang="en-US" sz="2800" dirty="0">
                <a:latin typeface="Baskerville Old Face" panose="02020602080505020303" pitchFamily="18" charset="0"/>
              </a:rPr>
              <a:t>- Community resources and counseling</a:t>
            </a:r>
          </a:p>
          <a:p>
            <a:pPr lvl="2">
              <a:spcBef>
                <a:spcPct val="0"/>
              </a:spcBef>
              <a:buFontTx/>
              <a:buChar char="-"/>
            </a:pPr>
            <a:r>
              <a:rPr lang="en-US" altLang="en-US" sz="2800" dirty="0">
                <a:latin typeface="Baskerville Old Face" panose="02020602080505020303" pitchFamily="18" charset="0"/>
              </a:rPr>
              <a:t>Free housing and daycare</a:t>
            </a:r>
          </a:p>
          <a:p>
            <a:pPr lvl="2">
              <a:spcBef>
                <a:spcPct val="0"/>
              </a:spcBef>
              <a:buFontTx/>
              <a:buChar char="-"/>
            </a:pPr>
            <a:endParaRPr lang="en-US" altLang="en-US" sz="1050" dirty="0">
              <a:latin typeface="Baskerville Old Face" panose="02020602080505020303" pitchFamily="18" charset="0"/>
            </a:endParaRPr>
          </a:p>
          <a:p>
            <a:pPr marL="0" lvl="2" indent="0">
              <a:spcBef>
                <a:spcPct val="0"/>
              </a:spcBef>
              <a:buNone/>
            </a:pPr>
            <a:r>
              <a:rPr lang="en-US" altLang="en-US" sz="2800" dirty="0">
                <a:latin typeface="Baskerville Old Face" panose="02020602080505020303" pitchFamily="18" charset="0"/>
                <a:hlinkClick r:id="rId3"/>
              </a:rPr>
              <a:t>https://www.vfwnationalhome.org</a:t>
            </a:r>
            <a:r>
              <a:rPr lang="en-US" altLang="en-US" sz="2800" dirty="0">
                <a:latin typeface="Baskerville Old Face" panose="02020602080505020303" pitchFamily="18" charset="0"/>
              </a:rPr>
              <a:t> </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26</a:t>
            </a:fld>
            <a:endParaRPr lang="en-US" altLang="en-US">
              <a:solidFill>
                <a:prstClr val="black">
                  <a:tint val="75000"/>
                </a:prstClr>
              </a:solidFill>
            </a:endParaRPr>
          </a:p>
        </p:txBody>
      </p:sp>
      <p:sp>
        <p:nvSpPr>
          <p:cNvPr id="5" name="TextBox 4"/>
          <p:cNvSpPr txBox="1"/>
          <p:nvPr/>
        </p:nvSpPr>
        <p:spPr>
          <a:xfrm>
            <a:off x="115614" y="325409"/>
            <a:ext cx="814348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VFW Benefits and Resources</a:t>
            </a:r>
          </a:p>
        </p:txBody>
      </p:sp>
    </p:spTree>
    <p:extLst>
      <p:ext uri="{BB962C8B-B14F-4D97-AF65-F5344CB8AC3E}">
        <p14:creationId xmlns:p14="http://schemas.microsoft.com/office/powerpoint/2010/main" val="25920329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4855" y="1425338"/>
            <a:ext cx="10962289" cy="4768984"/>
          </a:xfrm>
        </p:spPr>
        <p:txBody>
          <a:bodyPr>
            <a:noAutofit/>
          </a:bodyPr>
          <a:lstStyle/>
          <a:p>
            <a:pPr>
              <a:spcBef>
                <a:spcPct val="0"/>
              </a:spcBef>
            </a:pPr>
            <a:r>
              <a:rPr lang="en-US" altLang="en-US" sz="3200" dirty="0">
                <a:latin typeface="Baskerville Old Face" panose="02020602080505020303" pitchFamily="18" charset="0"/>
              </a:rPr>
              <a:t>Unmet Needs Program-</a:t>
            </a:r>
            <a:r>
              <a:rPr lang="en-US" sz="3200" dirty="0">
                <a:latin typeface="Baskerville Old Face" panose="02020602080505020303" pitchFamily="18" charset="0"/>
              </a:rPr>
              <a:t> </a:t>
            </a:r>
            <a:r>
              <a:rPr lang="en-US" dirty="0">
                <a:latin typeface="Baskerville Old Face" panose="02020602080505020303" pitchFamily="18" charset="0"/>
              </a:rPr>
              <a:t>provides grants (not loans) and referrals to other organizations to active-duty service members, veterans and their immediate families to assist with basic life needs. </a:t>
            </a:r>
          </a:p>
          <a:p>
            <a:pPr marL="0" indent="0">
              <a:spcBef>
                <a:spcPct val="0"/>
              </a:spcBef>
              <a:buNone/>
            </a:pPr>
            <a:r>
              <a:rPr lang="en-US" altLang="en-US" dirty="0">
                <a:latin typeface="Baskerville Old Face" panose="02020602080505020303" pitchFamily="18" charset="0"/>
                <a:hlinkClick r:id="rId3"/>
              </a:rPr>
              <a:t>https://www.vfw.org/assistance/financial-grants</a:t>
            </a:r>
            <a:r>
              <a:rPr lang="en-US" altLang="en-US" dirty="0">
                <a:latin typeface="Baskerville Old Face" panose="02020602080505020303" pitchFamily="18" charset="0"/>
              </a:rPr>
              <a:t> </a:t>
            </a:r>
          </a:p>
          <a:p>
            <a:pPr>
              <a:spcBef>
                <a:spcPct val="0"/>
              </a:spcBef>
            </a:pPr>
            <a:endParaRPr lang="en-US" altLang="en-US" sz="1600" dirty="0">
              <a:latin typeface="Baskerville Old Face" panose="02020602080505020303" pitchFamily="18" charset="0"/>
            </a:endParaRPr>
          </a:p>
          <a:p>
            <a:pPr>
              <a:spcBef>
                <a:spcPct val="0"/>
              </a:spcBef>
            </a:pPr>
            <a:r>
              <a:rPr lang="en-US" altLang="en-US" sz="3200" dirty="0">
                <a:latin typeface="Baskerville Old Face" panose="02020602080505020303" pitchFamily="18" charset="0"/>
              </a:rPr>
              <a:t>Sport Clips Help a Hero Scholarship- </a:t>
            </a:r>
            <a:r>
              <a:rPr lang="en-US" altLang="en-US" dirty="0">
                <a:latin typeface="Baskerville Old Face" panose="02020602080505020303" pitchFamily="18" charset="0"/>
              </a:rPr>
              <a:t>Provides service members and veterans with the financial assistance they need to complete their educational goals without incurring excessive student loan debt. </a:t>
            </a:r>
          </a:p>
          <a:p>
            <a:pPr marL="914400" lvl="1" indent="-225425">
              <a:spcBef>
                <a:spcPct val="0"/>
              </a:spcBef>
            </a:pPr>
            <a:r>
              <a:rPr lang="en-US" sz="2400" dirty="0">
                <a:latin typeface="Baskerville Old Face" panose="02020602080505020303" pitchFamily="18" charset="0"/>
              </a:rPr>
              <a:t>Scholarships of up to $5,000 will be awarded to qualified applicants. </a:t>
            </a:r>
          </a:p>
          <a:p>
            <a:pPr marL="914400" lvl="1" indent="-225425"/>
            <a:r>
              <a:rPr lang="en-US" sz="2400" dirty="0">
                <a:latin typeface="Baskerville Old Face" panose="02020602080505020303" pitchFamily="18" charset="0"/>
              </a:rPr>
              <a:t>Awarded scholarships are limited to one per family per semester.</a:t>
            </a:r>
          </a:p>
          <a:p>
            <a:pPr marL="0" indent="0">
              <a:spcBef>
                <a:spcPct val="0"/>
              </a:spcBef>
              <a:buNone/>
            </a:pPr>
            <a:endParaRPr lang="en-US" altLang="en-US" sz="800" b="1" dirty="0">
              <a:latin typeface="Baskerville Old Face" panose="02020602080505020303" pitchFamily="18" charset="0"/>
            </a:endParaRPr>
          </a:p>
          <a:p>
            <a:pPr>
              <a:spcBef>
                <a:spcPct val="0"/>
              </a:spcBef>
            </a:pPr>
            <a:r>
              <a:rPr lang="en-US" sz="3200" dirty="0">
                <a:latin typeface="Baskerville Old Face" panose="02020602080505020303" pitchFamily="18" charset="0"/>
              </a:rPr>
              <a:t>1 Student Veteran- </a:t>
            </a:r>
            <a:r>
              <a:rPr lang="en-US" dirty="0">
                <a:latin typeface="Baskerville Old Face" panose="02020602080505020303" pitchFamily="18" charset="0"/>
              </a:rPr>
              <a:t>offers direct assistance to student veterans who have questions or are experiencing problems accessing their VA benefits. </a:t>
            </a:r>
          </a:p>
          <a:p>
            <a:pPr marL="0" indent="0">
              <a:spcBef>
                <a:spcPct val="0"/>
              </a:spcBef>
              <a:buNone/>
            </a:pPr>
            <a:r>
              <a:rPr lang="en-US" dirty="0">
                <a:latin typeface="Baskerville Old Face" panose="02020602080505020303" pitchFamily="18" charset="0"/>
                <a:hlinkClick r:id="rId4"/>
              </a:rPr>
              <a:t>https://www.vfw.org/assistance/student-veterans-support</a:t>
            </a:r>
            <a:r>
              <a:rPr lang="en-US" dirty="0">
                <a:latin typeface="Baskerville Old Face" panose="02020602080505020303" pitchFamily="18" charset="0"/>
              </a:rPr>
              <a:t> </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27</a:t>
            </a:fld>
            <a:endParaRPr lang="en-US" altLang="en-US">
              <a:solidFill>
                <a:prstClr val="black">
                  <a:tint val="75000"/>
                </a:prstClr>
              </a:solidFill>
            </a:endParaRPr>
          </a:p>
        </p:txBody>
      </p:sp>
      <p:sp>
        <p:nvSpPr>
          <p:cNvPr id="5" name="TextBox 4"/>
          <p:cNvSpPr txBox="1"/>
          <p:nvPr/>
        </p:nvSpPr>
        <p:spPr>
          <a:xfrm>
            <a:off x="115614" y="325409"/>
            <a:ext cx="814348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VFW Benefits and Resources</a:t>
            </a:r>
          </a:p>
        </p:txBody>
      </p:sp>
    </p:spTree>
    <p:extLst>
      <p:ext uri="{BB962C8B-B14F-4D97-AF65-F5344CB8AC3E}">
        <p14:creationId xmlns:p14="http://schemas.microsoft.com/office/powerpoint/2010/main" val="32605930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630621" y="1396181"/>
            <a:ext cx="10951779" cy="5043948"/>
          </a:xfrm>
        </p:spPr>
        <p:txBody>
          <a:bodyPr>
            <a:noAutofit/>
          </a:bodyPr>
          <a:lstStyle/>
          <a:p>
            <a:pPr marL="0" indent="0">
              <a:buNone/>
            </a:pPr>
            <a:r>
              <a:rPr lang="en-US" altLang="en-US" dirty="0">
                <a:latin typeface="Baskerville Old Face" panose="02020602080505020303" pitchFamily="18" charset="0"/>
              </a:rPr>
              <a:t>The Department of Veterans Affairs offers a wide variety of benefits and services to veterans and their families including:</a:t>
            </a:r>
          </a:p>
          <a:p>
            <a:pPr marL="515938" indent="-176213"/>
            <a:r>
              <a:rPr lang="en-US" altLang="en-US" sz="2000" dirty="0">
                <a:latin typeface="Baskerville Old Face" panose="02020602080505020303" pitchFamily="18" charset="0"/>
              </a:rPr>
              <a:t>Compensation</a:t>
            </a:r>
          </a:p>
          <a:p>
            <a:pPr marL="515938" indent="-176213"/>
            <a:r>
              <a:rPr lang="en-US" altLang="en-US" sz="2000" dirty="0">
                <a:latin typeface="Baskerville Old Face" panose="02020602080505020303" pitchFamily="18" charset="0"/>
              </a:rPr>
              <a:t>Pension</a:t>
            </a:r>
          </a:p>
          <a:p>
            <a:pPr marL="515938" indent="-176213"/>
            <a:r>
              <a:rPr lang="en-US" altLang="en-US" sz="2000" dirty="0">
                <a:latin typeface="Baskerville Old Face" panose="02020602080505020303" pitchFamily="18" charset="0"/>
              </a:rPr>
              <a:t>Healthcare</a:t>
            </a:r>
          </a:p>
          <a:p>
            <a:pPr marL="515938" indent="-176213"/>
            <a:r>
              <a:rPr lang="en-US" altLang="en-US" sz="2000" dirty="0">
                <a:latin typeface="Baskerville Old Face" panose="02020602080505020303" pitchFamily="18" charset="0"/>
              </a:rPr>
              <a:t>Education</a:t>
            </a:r>
          </a:p>
          <a:p>
            <a:pPr marL="515938" indent="-176213"/>
            <a:r>
              <a:rPr lang="en-US" altLang="en-US" sz="2000" dirty="0">
                <a:latin typeface="Baskerville Old Face" panose="02020602080505020303" pitchFamily="18" charset="0"/>
              </a:rPr>
              <a:t>Home Loan Guarantee</a:t>
            </a:r>
          </a:p>
          <a:p>
            <a:pPr marL="515938" indent="-176213"/>
            <a:r>
              <a:rPr lang="en-US" altLang="en-US" sz="2000" dirty="0">
                <a:latin typeface="Baskerville Old Face" panose="02020602080505020303" pitchFamily="18" charset="0"/>
              </a:rPr>
              <a:t>Life Insurance</a:t>
            </a:r>
          </a:p>
          <a:p>
            <a:pPr marL="515938" indent="-176213"/>
            <a:r>
              <a:rPr lang="en-US" altLang="en-US" sz="2000" dirty="0">
                <a:latin typeface="Baskerville Old Face" panose="02020602080505020303" pitchFamily="18" charset="0"/>
              </a:rPr>
              <a:t>Survivors benefits</a:t>
            </a:r>
          </a:p>
          <a:p>
            <a:pPr marL="515938" indent="-176213"/>
            <a:r>
              <a:rPr lang="en-US" altLang="en-US" sz="2000" dirty="0">
                <a:latin typeface="Baskerville Old Face" panose="02020602080505020303" pitchFamily="18" charset="0"/>
              </a:rPr>
              <a:t>Burial benefits</a:t>
            </a:r>
          </a:p>
          <a:p>
            <a:pPr marL="0" indent="0" algn="ctr">
              <a:buNone/>
            </a:pPr>
            <a:r>
              <a:rPr lang="en-US" altLang="en-US" sz="2800" dirty="0">
                <a:latin typeface="Baskerville Old Face" panose="02020602080505020303" pitchFamily="18" charset="0"/>
              </a:rPr>
              <a:t>Fact Sheets for many VA benefits can be found at: </a:t>
            </a:r>
          </a:p>
          <a:p>
            <a:pPr marL="0" indent="0" algn="ctr">
              <a:buNone/>
            </a:pPr>
            <a:r>
              <a:rPr lang="en-US" altLang="en-US" sz="2800" dirty="0">
                <a:latin typeface="Baskerville Old Face" panose="02020602080505020303" pitchFamily="18" charset="0"/>
                <a:hlinkClick r:id="rId3"/>
              </a:rPr>
              <a:t>https://benefits.va.gov/BENEFITS/factsheets.asp</a:t>
            </a:r>
            <a:r>
              <a:rPr lang="en-US" altLang="en-US" sz="2800" dirty="0">
                <a:latin typeface="Baskerville Old Face" panose="02020602080505020303" pitchFamily="18" charset="0"/>
              </a:rPr>
              <a:t> </a:t>
            </a:r>
          </a:p>
          <a:p>
            <a:endParaRPr lang="en-US" altLang="en-US" sz="2800" dirty="0">
              <a:latin typeface="Baskerville Old Face" panose="02020602080505020303" pitchFamily="18" charset="0"/>
            </a:endParaRPr>
          </a:p>
          <a:p>
            <a:endParaRPr lang="en-US" altLang="en-US" sz="2800" dirty="0">
              <a:latin typeface="Baskerville Old Face" panose="02020602080505020303" pitchFamily="18" charset="0"/>
            </a:endParaRPr>
          </a:p>
          <a:p>
            <a:endParaRPr lang="en-US" altLang="en-US" sz="2800" dirty="0">
              <a:latin typeface="Baskerville Old Face" panose="02020602080505020303" pitchFamily="18" charset="0"/>
            </a:endParaRPr>
          </a:p>
          <a:p>
            <a:endParaRPr lang="en-US" altLang="en-US" sz="2800" dirty="0">
              <a:latin typeface="Baskerville Old Face" panose="02020602080505020303" pitchFamily="18" charset="0"/>
            </a:endParaRPr>
          </a:p>
          <a:p>
            <a:endParaRPr lang="en-US" altLang="en-US" sz="28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28</a:t>
            </a:fld>
            <a:endParaRPr lang="en-US" altLang="en-US">
              <a:solidFill>
                <a:prstClr val="black">
                  <a:tint val="75000"/>
                </a:prstClr>
              </a:solidFill>
            </a:endParaRPr>
          </a:p>
        </p:txBody>
      </p:sp>
      <p:sp>
        <p:nvSpPr>
          <p:cNvPr id="5" name="TextBox 4"/>
          <p:cNvSpPr txBox="1"/>
          <p:nvPr/>
        </p:nvSpPr>
        <p:spPr>
          <a:xfrm>
            <a:off x="136634" y="325409"/>
            <a:ext cx="812246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VA Benefits and Services</a:t>
            </a:r>
          </a:p>
        </p:txBody>
      </p:sp>
    </p:spTree>
    <p:extLst>
      <p:ext uri="{BB962C8B-B14F-4D97-AF65-F5344CB8AC3E}">
        <p14:creationId xmlns:p14="http://schemas.microsoft.com/office/powerpoint/2010/main" val="34033147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630621" y="1396181"/>
            <a:ext cx="10951779" cy="5043948"/>
          </a:xfrm>
        </p:spPr>
        <p:txBody>
          <a:bodyPr>
            <a:noAutofit/>
          </a:bodyPr>
          <a:lstStyle/>
          <a:p>
            <a:r>
              <a:rPr lang="en-US" altLang="en-US" sz="2800" dirty="0">
                <a:latin typeface="Baskerville Old Face" panose="02020602080505020303" pitchFamily="18" charset="0"/>
              </a:rPr>
              <a:t>Remember, the role of the PSO is to explain available benefits, then refer the veteran to the DSO for assistance in obtaining benefits</a:t>
            </a:r>
          </a:p>
          <a:p>
            <a:endParaRPr lang="en-US" altLang="en-US" sz="2800" dirty="0">
              <a:latin typeface="Baskerville Old Face" panose="02020602080505020303" pitchFamily="18" charset="0"/>
            </a:endParaRPr>
          </a:p>
          <a:p>
            <a:r>
              <a:rPr lang="en-US" altLang="en-US" sz="2800" dirty="0">
                <a:latin typeface="Baskerville Old Face" panose="02020602080505020303" pitchFamily="18" charset="0"/>
              </a:rPr>
              <a:t>Prepare the veteran for the process, </a:t>
            </a:r>
            <a:r>
              <a:rPr lang="en-US" altLang="en-US" sz="2800" b="1" u="sng" dirty="0">
                <a:latin typeface="Baskerville Old Face" panose="02020602080505020303" pitchFamily="18" charset="0"/>
              </a:rPr>
              <a:t>DO NOT</a:t>
            </a:r>
            <a:r>
              <a:rPr lang="en-US" altLang="en-US" sz="2800" b="1" dirty="0">
                <a:latin typeface="Baskerville Old Face" panose="02020602080505020303" pitchFamily="18" charset="0"/>
              </a:rPr>
              <a:t> </a:t>
            </a:r>
            <a:r>
              <a:rPr lang="en-US" altLang="en-US" sz="2800" dirty="0">
                <a:latin typeface="Baskerville Old Face" panose="02020602080505020303" pitchFamily="18" charset="0"/>
              </a:rPr>
              <a:t>promise anything</a:t>
            </a:r>
          </a:p>
          <a:p>
            <a:endParaRPr lang="en-US" altLang="en-US" sz="2800" dirty="0">
              <a:latin typeface="Baskerville Old Face" panose="02020602080505020303" pitchFamily="18" charset="0"/>
            </a:endParaRPr>
          </a:p>
          <a:p>
            <a:r>
              <a:rPr lang="en-US" altLang="en-US" sz="2800" dirty="0">
                <a:latin typeface="Baskerville Old Face" panose="02020602080505020303" pitchFamily="18" charset="0"/>
              </a:rPr>
              <a:t>Eligibility doesn’t always equal payment</a:t>
            </a:r>
          </a:p>
          <a:p>
            <a:endParaRPr lang="en-US" altLang="en-US" sz="2800" dirty="0">
              <a:latin typeface="Baskerville Old Face" panose="02020602080505020303" pitchFamily="18" charset="0"/>
            </a:endParaRPr>
          </a:p>
          <a:p>
            <a:r>
              <a:rPr lang="en-US" altLang="en-US" sz="2800" dirty="0">
                <a:latin typeface="Baskerville Old Face" panose="02020602080505020303" pitchFamily="18" charset="0"/>
              </a:rPr>
              <a:t>VA will review the file and applicable examinations and documentation in order to determine entitlement and potential payment</a:t>
            </a:r>
          </a:p>
          <a:p>
            <a:endParaRPr lang="en-US" altLang="en-US" sz="2800" dirty="0">
              <a:latin typeface="Baskerville Old Face" panose="02020602080505020303" pitchFamily="18" charset="0"/>
            </a:endParaRPr>
          </a:p>
          <a:p>
            <a:endParaRPr lang="en-US" altLang="en-US" sz="2800" dirty="0">
              <a:latin typeface="Baskerville Old Face" panose="02020602080505020303" pitchFamily="18" charset="0"/>
            </a:endParaRPr>
          </a:p>
          <a:p>
            <a:endParaRPr lang="en-US" altLang="en-US" sz="2800" dirty="0">
              <a:latin typeface="Baskerville Old Face" panose="02020602080505020303" pitchFamily="18" charset="0"/>
            </a:endParaRPr>
          </a:p>
          <a:p>
            <a:endParaRPr lang="en-US" altLang="en-US" sz="2800" dirty="0">
              <a:latin typeface="Baskerville Old Face" panose="02020602080505020303" pitchFamily="18" charset="0"/>
            </a:endParaRPr>
          </a:p>
          <a:p>
            <a:endParaRPr lang="en-US" altLang="en-US" sz="28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29</a:t>
            </a:fld>
            <a:endParaRPr lang="en-US" altLang="en-US">
              <a:solidFill>
                <a:prstClr val="black">
                  <a:tint val="75000"/>
                </a:prstClr>
              </a:solidFill>
            </a:endParaRPr>
          </a:p>
        </p:txBody>
      </p:sp>
      <p:sp>
        <p:nvSpPr>
          <p:cNvPr id="5" name="TextBox 4"/>
          <p:cNvSpPr txBox="1"/>
          <p:nvPr/>
        </p:nvSpPr>
        <p:spPr>
          <a:xfrm>
            <a:off x="136634" y="325409"/>
            <a:ext cx="812246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VA Benefits and Services</a:t>
            </a:r>
          </a:p>
        </p:txBody>
      </p:sp>
    </p:spTree>
    <p:extLst>
      <p:ext uri="{BB962C8B-B14F-4D97-AF65-F5344CB8AC3E}">
        <p14:creationId xmlns:p14="http://schemas.microsoft.com/office/powerpoint/2010/main" val="993028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0" y="1396181"/>
            <a:ext cx="10972799" cy="5043948"/>
          </a:xfrm>
        </p:spPr>
        <p:txBody>
          <a:bodyPr>
            <a:normAutofit/>
          </a:bodyPr>
          <a:lstStyle/>
          <a:p>
            <a:pPr>
              <a:spcBef>
                <a:spcPct val="0"/>
              </a:spcBef>
            </a:pPr>
            <a:r>
              <a:rPr lang="en-US" altLang="en-US" sz="3200" u="sng" dirty="0">
                <a:latin typeface="Baskerville Old Face" panose="02020602080505020303" pitchFamily="18" charset="0"/>
              </a:rPr>
              <a:t>VFW Podium Edition</a:t>
            </a:r>
            <a:r>
              <a:rPr lang="en-US" altLang="en-US" sz="3200" dirty="0">
                <a:latin typeface="Baskerville Old Face" panose="02020602080505020303" pitchFamily="18" charset="0"/>
              </a:rPr>
              <a:t> (By-Laws)</a:t>
            </a:r>
          </a:p>
          <a:p>
            <a:pPr>
              <a:spcBef>
                <a:spcPct val="0"/>
              </a:spcBef>
            </a:pPr>
            <a:endParaRPr lang="en-US" altLang="en-US" sz="3600" dirty="0">
              <a:latin typeface="Baskerville Old Face" panose="02020602080505020303" pitchFamily="18" charset="0"/>
            </a:endParaRPr>
          </a:p>
          <a:p>
            <a:pPr>
              <a:spcBef>
                <a:spcPct val="0"/>
              </a:spcBef>
            </a:pPr>
            <a:r>
              <a:rPr lang="en-US" altLang="en-US" sz="2800" b="1" dirty="0">
                <a:latin typeface="Baskerville Old Face" panose="02020602080505020303" pitchFamily="18" charset="0"/>
              </a:rPr>
              <a:t>Sec 216 (b)- </a:t>
            </a:r>
            <a:r>
              <a:rPr lang="en-US" altLang="en-US" sz="2800" dirty="0">
                <a:latin typeface="Baskerville Old Face" panose="02020602080505020303" pitchFamily="18" charset="0"/>
              </a:rPr>
              <a:t>“Elected and Appointed Officers;  Chairmen and Committees”</a:t>
            </a:r>
          </a:p>
          <a:p>
            <a:pPr marL="0" indent="0">
              <a:spcBef>
                <a:spcPct val="0"/>
              </a:spcBef>
              <a:buNone/>
            </a:pPr>
            <a:endParaRPr lang="en-US" altLang="en-US" sz="36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 The appointed officers of each Post shall consist of at least an Adjutant, Officer of the Day, </a:t>
            </a:r>
            <a:r>
              <a:rPr lang="en-US" altLang="en-US" sz="2800" b="1" i="1" u="sng" dirty="0">
                <a:latin typeface="Baskerville Old Face" panose="02020602080505020303" pitchFamily="18" charset="0"/>
              </a:rPr>
              <a:t>Service Officer ,</a:t>
            </a:r>
            <a:r>
              <a:rPr lang="en-US" altLang="en-US" sz="2800" b="1" i="1" dirty="0">
                <a:latin typeface="Baskerville Old Face" panose="02020602080505020303" pitchFamily="18" charset="0"/>
              </a:rPr>
              <a:t> </a:t>
            </a:r>
            <a:r>
              <a:rPr lang="en-US" altLang="en-US" sz="2800" dirty="0">
                <a:latin typeface="Baskerville Old Face" panose="02020602080505020303" pitchFamily="18" charset="0"/>
              </a:rPr>
              <a:t>and Guard to be appointed as prescribed in Section 216 in the Manual of Procedure”</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3</a:t>
            </a:fld>
            <a:endParaRPr lang="en-US" altLang="en-US">
              <a:solidFill>
                <a:prstClr val="black">
                  <a:tint val="75000"/>
                </a:prstClr>
              </a:solidFill>
            </a:endParaRPr>
          </a:p>
        </p:txBody>
      </p:sp>
      <p:sp>
        <p:nvSpPr>
          <p:cNvPr id="5" name="TextBox 4"/>
          <p:cNvSpPr txBox="1"/>
          <p:nvPr/>
        </p:nvSpPr>
        <p:spPr>
          <a:xfrm>
            <a:off x="84083" y="325410"/>
            <a:ext cx="8155349" cy="769441"/>
          </a:xfrm>
          <a:prstGeom prst="rect">
            <a:avLst/>
          </a:prstGeom>
          <a:noFill/>
        </p:spPr>
        <p:txBody>
          <a:bodyPr wrap="square" rtlCol="0">
            <a:spAutoFit/>
          </a:bodyPr>
          <a:lstStyle/>
          <a:p>
            <a:pPr defTabSz="685800" eaLnBrk="0" fontAlgn="base" hangingPunct="0">
              <a:spcBef>
                <a:spcPct val="0"/>
              </a:spcBef>
              <a:spcAft>
                <a:spcPct val="0"/>
              </a:spcAft>
              <a:defRPr/>
            </a:pPr>
            <a:r>
              <a:rPr lang="en-US" sz="4400" b="1" dirty="0">
                <a:solidFill>
                  <a:prstClr val="black"/>
                </a:solidFill>
                <a:latin typeface="Baskerville Old Face" panose="02020602080505020303" pitchFamily="18" charset="0"/>
                <a:cs typeface="Arial" panose="020B0604020202020204" pitchFamily="34" charset="0"/>
              </a:rPr>
              <a:t>VFW By-Laws</a:t>
            </a:r>
          </a:p>
        </p:txBody>
      </p:sp>
    </p:spTree>
    <p:extLst>
      <p:ext uri="{BB962C8B-B14F-4D97-AF65-F5344CB8AC3E}">
        <p14:creationId xmlns:p14="http://schemas.microsoft.com/office/powerpoint/2010/main" val="14063410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4363" y="1597571"/>
            <a:ext cx="9043639" cy="4842557"/>
          </a:xfrm>
        </p:spPr>
        <p:txBody>
          <a:bodyPr>
            <a:normAutofit/>
          </a:bodyPr>
          <a:lstStyle/>
          <a:p>
            <a:pPr>
              <a:spcBef>
                <a:spcPct val="0"/>
              </a:spcBef>
            </a:pPr>
            <a:r>
              <a:rPr lang="en-US" altLang="en-US" sz="2800" dirty="0">
                <a:latin typeface="Baskerville Old Face" panose="02020602080505020303" pitchFamily="18" charset="0"/>
              </a:rPr>
              <a:t>Guide for Post Service Officers </a:t>
            </a:r>
            <a:r>
              <a:rPr lang="en-US" altLang="en-US" sz="2800" dirty="0">
                <a:latin typeface="Baskerville Old Face" panose="02020602080505020303" pitchFamily="18" charset="0"/>
                <a:hlinkClick r:id="rId3"/>
              </a:rPr>
              <a:t>https://www.vfw.org/assistance/va-claims-separation-benefits</a:t>
            </a:r>
            <a:r>
              <a:rPr lang="en-US" altLang="en-US" sz="2800" dirty="0">
                <a:latin typeface="Baskerville Old Face" panose="02020602080505020303" pitchFamily="18" charset="0"/>
              </a:rPr>
              <a:t> </a:t>
            </a:r>
          </a:p>
          <a:p>
            <a:pPr marL="0" indent="0">
              <a:spcBef>
                <a:spcPct val="0"/>
              </a:spcBef>
              <a:buNone/>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hlinkClick r:id="rId4"/>
              </a:rPr>
              <a:t>https://www.va.gov/disability/eligibility/</a:t>
            </a:r>
            <a:endParaRPr lang="en-US" altLang="en-US" sz="2800" dirty="0">
              <a:latin typeface="Baskerville Old Face" panose="02020602080505020303" pitchFamily="18" charset="0"/>
            </a:endParaRPr>
          </a:p>
          <a:p>
            <a:pPr>
              <a:spcBef>
                <a:spcPct val="0"/>
              </a:spcBef>
            </a:pPr>
            <a:endParaRPr lang="en-US" altLang="en-US" sz="2800" dirty="0">
              <a:latin typeface="Baskerville Old Face" panose="02020602080505020303" pitchFamily="18" charset="0"/>
              <a:hlinkClick r:id="rId5"/>
            </a:endParaRPr>
          </a:p>
          <a:p>
            <a:pPr>
              <a:spcBef>
                <a:spcPct val="0"/>
              </a:spcBef>
            </a:pPr>
            <a:r>
              <a:rPr lang="en-US" altLang="en-US" sz="2800" dirty="0">
                <a:latin typeface="Baskerville Old Face" panose="02020602080505020303" pitchFamily="18" charset="0"/>
                <a:hlinkClick r:id="rId6"/>
              </a:rPr>
              <a:t>https://www.va.gov/health-care/eligibility/</a:t>
            </a:r>
            <a:r>
              <a:rPr lang="en-US" altLang="en-US" sz="2800" dirty="0">
                <a:latin typeface="Baskerville Old Face" panose="02020602080505020303" pitchFamily="18" charset="0"/>
              </a:rPr>
              <a:t> </a:t>
            </a:r>
          </a:p>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hlinkClick r:id="rId7"/>
              </a:rPr>
              <a:t>https://www.va.gov/pension/eligibility/</a:t>
            </a:r>
            <a:r>
              <a:rPr lang="en-US" altLang="en-US" sz="2800" dirty="0">
                <a:latin typeface="Baskerville Old Face" panose="02020602080505020303" pitchFamily="18" charset="0"/>
              </a:rPr>
              <a:t> </a:t>
            </a:r>
          </a:p>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hlinkClick r:id="rId8"/>
              </a:rPr>
              <a:t>https://www.va.gov/housing-assistance/home-loans/eligibility/</a:t>
            </a:r>
            <a:r>
              <a:rPr lang="en-US" altLang="en-US" sz="2800" dirty="0">
                <a:latin typeface="Baskerville Old Face" panose="02020602080505020303" pitchFamily="18" charset="0"/>
              </a:rPr>
              <a:t> </a:t>
            </a:r>
          </a:p>
          <a:p>
            <a:pPr>
              <a:spcBef>
                <a:spcPct val="0"/>
              </a:spcBef>
            </a:pPr>
            <a:endParaRPr lang="en-US" altLang="en-US" sz="28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30</a:t>
            </a:fld>
            <a:endParaRPr lang="en-US" altLang="en-US">
              <a:solidFill>
                <a:prstClr val="black">
                  <a:tint val="75000"/>
                </a:prstClr>
              </a:solidFill>
            </a:endParaRPr>
          </a:p>
        </p:txBody>
      </p:sp>
      <p:sp>
        <p:nvSpPr>
          <p:cNvPr id="5" name="TextBox 4"/>
          <p:cNvSpPr txBox="1"/>
          <p:nvPr/>
        </p:nvSpPr>
        <p:spPr>
          <a:xfrm>
            <a:off x="126125" y="324393"/>
            <a:ext cx="8022782" cy="677108"/>
          </a:xfrm>
          <a:prstGeom prst="rect">
            <a:avLst/>
          </a:prstGeom>
          <a:noFill/>
        </p:spPr>
        <p:txBody>
          <a:bodyPr wrap="square" rtlCol="0">
            <a:spAutoFit/>
          </a:bodyPr>
          <a:lstStyle/>
          <a:p>
            <a:pPr defTabSz="685800" eaLnBrk="0" fontAlgn="base" hangingPunct="0">
              <a:spcBef>
                <a:spcPct val="0"/>
              </a:spcBef>
              <a:spcAft>
                <a:spcPct val="0"/>
              </a:spcAft>
              <a:defRPr/>
            </a:pPr>
            <a:r>
              <a:rPr lang="en-US" altLang="en-US" sz="3800" b="1" dirty="0">
                <a:latin typeface="Baskerville Old Face" panose="02020602080505020303" pitchFamily="18" charset="0"/>
              </a:rPr>
              <a:t>Eligibility References</a:t>
            </a:r>
            <a:endParaRPr lang="en-US" sz="3800" b="1" dirty="0">
              <a:latin typeface="Baskerville Old Face" panose="02020602080505020303" pitchFamily="18" charset="0"/>
              <a:cs typeface="Arial" panose="020B0604020202020204" pitchFamily="34" charset="0"/>
            </a:endParaRPr>
          </a:p>
        </p:txBody>
      </p:sp>
    </p:spTree>
    <p:extLst>
      <p:ext uri="{BB962C8B-B14F-4D97-AF65-F5344CB8AC3E}">
        <p14:creationId xmlns:p14="http://schemas.microsoft.com/office/powerpoint/2010/main" val="2520256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103" y="2511973"/>
            <a:ext cx="11950263" cy="2039006"/>
          </a:xfrm>
        </p:spPr>
        <p:txBody>
          <a:bodyPr>
            <a:normAutofit/>
          </a:bodyPr>
          <a:lstStyle/>
          <a:p>
            <a:pPr marL="0" indent="0" algn="ctr">
              <a:buNone/>
            </a:pPr>
            <a:r>
              <a:rPr lang="en-US" altLang="en-US" sz="6000" dirty="0">
                <a:latin typeface="Baskerville Old Face" panose="02020602080505020303" pitchFamily="18" charset="0"/>
              </a:rPr>
              <a:t>Common VA Benefits</a:t>
            </a:r>
            <a:endParaRPr lang="en-US" altLang="en-US" sz="5400" dirty="0">
              <a:latin typeface="Baskerville Old Face" panose="02020602080505020303" pitchFamily="18" charset="0"/>
            </a:endParaRPr>
          </a:p>
          <a:p>
            <a:pPr marL="0" indent="0">
              <a:buNone/>
            </a:pPr>
            <a:endParaRPr lang="en-US" altLang="en-US" sz="3200" dirty="0">
              <a:latin typeface="Baskerville Old Face" panose="02020602080505020303" pitchFamily="18" charset="0"/>
            </a:endParaRPr>
          </a:p>
          <a:p>
            <a:endParaRPr lang="en-US" altLang="en-US" sz="4000" dirty="0">
              <a:latin typeface="Baskerville Old Face" panose="02020602080505020303" pitchFamily="18" charset="0"/>
            </a:endParaRPr>
          </a:p>
          <a:p>
            <a:endParaRPr lang="en-US" altLang="en-US" sz="40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31</a:t>
            </a:fld>
            <a:endParaRPr lang="en-US" altLang="en-US">
              <a:solidFill>
                <a:prstClr val="black">
                  <a:tint val="75000"/>
                </a:prstClr>
              </a:solidFill>
            </a:endParaRPr>
          </a:p>
        </p:txBody>
      </p:sp>
    </p:spTree>
    <p:extLst>
      <p:ext uri="{BB962C8B-B14F-4D97-AF65-F5344CB8AC3E}">
        <p14:creationId xmlns:p14="http://schemas.microsoft.com/office/powerpoint/2010/main" val="29709670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4290" y="1576552"/>
            <a:ext cx="11761076" cy="5144925"/>
          </a:xfrm>
        </p:spPr>
        <p:txBody>
          <a:bodyPr>
            <a:normAutofit/>
          </a:bodyPr>
          <a:lstStyle/>
          <a:p>
            <a:r>
              <a:rPr lang="en-US" altLang="en-US" sz="2800" dirty="0">
                <a:latin typeface="Baskerville Old Face" panose="02020602080505020303" pitchFamily="18" charset="0"/>
              </a:rPr>
              <a:t>Service connection for a disability or death can be established in many ways. The four most common are:</a:t>
            </a:r>
          </a:p>
          <a:p>
            <a:endParaRPr lang="en-US" altLang="en-US" sz="1400" dirty="0">
              <a:latin typeface="Baskerville Old Face" panose="02020602080505020303" pitchFamily="18" charset="0"/>
            </a:endParaRPr>
          </a:p>
          <a:p>
            <a:pPr lvl="1"/>
            <a:r>
              <a:rPr lang="en-US" altLang="en-US" sz="2500" b="1" dirty="0">
                <a:latin typeface="Baskerville Old Face" panose="02020602080505020303" pitchFamily="18" charset="0"/>
              </a:rPr>
              <a:t>Direct</a:t>
            </a:r>
            <a:r>
              <a:rPr lang="en-US" altLang="en-US" sz="2500" dirty="0">
                <a:latin typeface="Baskerville Old Face" panose="02020602080505020303" pitchFamily="18" charset="0"/>
              </a:rPr>
              <a:t> – evidence is in the service records and the three elements below are met</a:t>
            </a:r>
          </a:p>
          <a:p>
            <a:pPr lvl="1"/>
            <a:endParaRPr lang="en-US" altLang="en-US" sz="1200" dirty="0">
              <a:latin typeface="Baskerville Old Face" panose="02020602080505020303" pitchFamily="18" charset="0"/>
            </a:endParaRPr>
          </a:p>
          <a:p>
            <a:pPr lvl="1"/>
            <a:r>
              <a:rPr lang="en-US" altLang="en-US" sz="2500" b="1" dirty="0">
                <a:latin typeface="Baskerville Old Face" panose="02020602080505020303" pitchFamily="18" charset="0"/>
              </a:rPr>
              <a:t>Secondary</a:t>
            </a:r>
            <a:r>
              <a:rPr lang="en-US" altLang="en-US" sz="2500" dirty="0">
                <a:latin typeface="Baskerville Old Face" panose="02020602080505020303" pitchFamily="18" charset="0"/>
              </a:rPr>
              <a:t> – service-connected condition causes another disability</a:t>
            </a:r>
          </a:p>
          <a:p>
            <a:pPr lvl="1"/>
            <a:endParaRPr lang="en-US" altLang="en-US" sz="1100" dirty="0">
              <a:latin typeface="Baskerville Old Face" panose="02020602080505020303" pitchFamily="18" charset="0"/>
            </a:endParaRPr>
          </a:p>
          <a:p>
            <a:pPr lvl="1"/>
            <a:r>
              <a:rPr lang="en-US" altLang="en-US" sz="2500" b="1" dirty="0">
                <a:latin typeface="Baskerville Old Face" panose="02020602080505020303" pitchFamily="18" charset="0"/>
              </a:rPr>
              <a:t>Aggravation</a:t>
            </a:r>
            <a:r>
              <a:rPr lang="en-US" altLang="en-US" sz="2500" dirty="0">
                <a:latin typeface="Baskerville Old Face" panose="02020602080505020303" pitchFamily="18" charset="0"/>
              </a:rPr>
              <a:t> – preexisting condition is worsened, beyond natural progression, by a service-connected condition </a:t>
            </a:r>
          </a:p>
          <a:p>
            <a:pPr lvl="1"/>
            <a:endParaRPr lang="en-US" altLang="en-US" sz="1100" dirty="0">
              <a:latin typeface="Baskerville Old Face" panose="02020602080505020303" pitchFamily="18" charset="0"/>
            </a:endParaRPr>
          </a:p>
          <a:p>
            <a:pPr lvl="1"/>
            <a:r>
              <a:rPr lang="en-US" altLang="en-US" sz="2500" b="1" dirty="0">
                <a:latin typeface="Baskerville Old Face" panose="02020602080505020303" pitchFamily="18" charset="0"/>
              </a:rPr>
              <a:t>Presumptive</a:t>
            </a:r>
            <a:r>
              <a:rPr lang="en-US" altLang="en-US" sz="2500" dirty="0">
                <a:latin typeface="Baskerville Old Face" panose="02020602080505020303" pitchFamily="18" charset="0"/>
              </a:rPr>
              <a:t> – based on exposure, length of time after discharge, or date and location of service</a:t>
            </a:r>
          </a:p>
          <a:p>
            <a:pPr marL="0" indent="0">
              <a:buNone/>
            </a:pPr>
            <a:endParaRPr lang="en-US" altLang="en-US" sz="2200" dirty="0">
              <a:latin typeface="Baskerville Old Face" panose="02020602080505020303" pitchFamily="18" charset="0"/>
            </a:endParaRPr>
          </a:p>
          <a:p>
            <a:endParaRPr lang="en-US" altLang="en-US" sz="2800" dirty="0">
              <a:latin typeface="Baskerville Old Face" panose="02020602080505020303" pitchFamily="18" charset="0"/>
            </a:endParaRPr>
          </a:p>
          <a:p>
            <a:endParaRPr lang="en-US" altLang="en-US" sz="28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32</a:t>
            </a:fld>
            <a:endParaRPr lang="en-US" altLang="en-US">
              <a:solidFill>
                <a:prstClr val="black">
                  <a:tint val="75000"/>
                </a:prstClr>
              </a:solidFill>
            </a:endParaRPr>
          </a:p>
        </p:txBody>
      </p:sp>
      <p:sp>
        <p:nvSpPr>
          <p:cNvPr id="5" name="TextBox 4"/>
          <p:cNvSpPr txBox="1"/>
          <p:nvPr/>
        </p:nvSpPr>
        <p:spPr>
          <a:xfrm>
            <a:off x="136634" y="325409"/>
            <a:ext cx="812246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Service Connection</a:t>
            </a:r>
          </a:p>
        </p:txBody>
      </p:sp>
    </p:spTree>
    <p:extLst>
      <p:ext uri="{BB962C8B-B14F-4D97-AF65-F5344CB8AC3E}">
        <p14:creationId xmlns:p14="http://schemas.microsoft.com/office/powerpoint/2010/main" val="42738661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4290" y="1576552"/>
            <a:ext cx="11761076" cy="5144925"/>
          </a:xfrm>
        </p:spPr>
        <p:txBody>
          <a:bodyPr>
            <a:normAutofit/>
          </a:bodyPr>
          <a:lstStyle/>
          <a:p>
            <a:r>
              <a:rPr lang="en-US" altLang="en-US" sz="2800" dirty="0">
                <a:latin typeface="Baskerville Old Face" panose="02020602080505020303" pitchFamily="18" charset="0"/>
              </a:rPr>
              <a:t>There are three elements of service connection:</a:t>
            </a:r>
          </a:p>
          <a:p>
            <a:endParaRPr lang="en-US" altLang="en-US" sz="1300" dirty="0">
              <a:latin typeface="Baskerville Old Face" panose="02020602080505020303" pitchFamily="18" charset="0"/>
            </a:endParaRPr>
          </a:p>
          <a:p>
            <a:pPr marL="342900" lvl="1" indent="0">
              <a:buNone/>
            </a:pPr>
            <a:r>
              <a:rPr lang="en-US" altLang="en-US" sz="3600" b="1" u="sng" dirty="0">
                <a:solidFill>
                  <a:srgbClr val="9C1A1E"/>
                </a:solidFill>
                <a:latin typeface="Baskerville Old Face" panose="02020602080505020303" pitchFamily="18" charset="0"/>
              </a:rPr>
              <a:t>C</a:t>
            </a:r>
            <a:r>
              <a:rPr lang="en-US" altLang="en-US" sz="2500" dirty="0">
                <a:latin typeface="Baskerville Old Face" panose="02020602080505020303" pitchFamily="18" charset="0"/>
              </a:rPr>
              <a:t>urrent diagnosis of a chronic condition </a:t>
            </a:r>
          </a:p>
          <a:p>
            <a:pPr lvl="1"/>
            <a:endParaRPr lang="en-US" altLang="en-US" sz="2500" dirty="0">
              <a:latin typeface="Baskerville Old Face" panose="02020602080505020303" pitchFamily="18" charset="0"/>
            </a:endParaRPr>
          </a:p>
          <a:p>
            <a:pPr marL="342900" lvl="1" indent="0">
              <a:buNone/>
            </a:pPr>
            <a:r>
              <a:rPr lang="en-US" altLang="en-US" sz="3600" b="1" u="sng" dirty="0">
                <a:solidFill>
                  <a:srgbClr val="9C1A1E"/>
                </a:solidFill>
                <a:latin typeface="Baskerville Old Face" panose="02020602080505020303" pitchFamily="18" charset="0"/>
              </a:rPr>
              <a:t>A</a:t>
            </a:r>
            <a:r>
              <a:rPr lang="en-US" altLang="en-US" sz="2500" dirty="0">
                <a:latin typeface="Baskerville Old Face" panose="02020602080505020303" pitchFamily="18" charset="0"/>
              </a:rPr>
              <a:t>n in-service event, injury, or exposure</a:t>
            </a:r>
          </a:p>
          <a:p>
            <a:pPr lvl="1"/>
            <a:endParaRPr lang="en-US" altLang="en-US" sz="2500" dirty="0">
              <a:latin typeface="Baskerville Old Face" panose="02020602080505020303" pitchFamily="18" charset="0"/>
            </a:endParaRPr>
          </a:p>
          <a:p>
            <a:pPr marL="342900" lvl="1" indent="0">
              <a:buNone/>
            </a:pPr>
            <a:r>
              <a:rPr lang="en-US" altLang="en-US" sz="3600" b="1" u="sng" dirty="0">
                <a:solidFill>
                  <a:srgbClr val="9C1A1E"/>
                </a:solidFill>
                <a:latin typeface="Baskerville Old Face" panose="02020602080505020303" pitchFamily="18" charset="0"/>
              </a:rPr>
              <a:t>N</a:t>
            </a:r>
            <a:r>
              <a:rPr lang="en-US" altLang="en-US" sz="2500" dirty="0">
                <a:latin typeface="Baskerville Old Face" panose="02020602080505020303" pitchFamily="18" charset="0"/>
              </a:rPr>
              <a:t>exus or link between the diagnosis and in-service event, injury, or exposure </a:t>
            </a:r>
          </a:p>
          <a:p>
            <a:endParaRPr lang="en-US" altLang="en-US" sz="2800" dirty="0">
              <a:latin typeface="Baskerville Old Face" panose="02020602080505020303" pitchFamily="18" charset="0"/>
            </a:endParaRPr>
          </a:p>
          <a:p>
            <a:r>
              <a:rPr lang="en-US" altLang="en-US" sz="2800" dirty="0">
                <a:latin typeface="Baskerville Old Face" panose="02020602080505020303" pitchFamily="18" charset="0"/>
              </a:rPr>
              <a:t>Why is service-connection important?</a:t>
            </a:r>
          </a:p>
          <a:p>
            <a:pPr lvl="1"/>
            <a:r>
              <a:rPr lang="en-US" altLang="en-US" sz="2500" dirty="0">
                <a:latin typeface="Baskerville Old Face" panose="02020602080505020303" pitchFamily="18" charset="0"/>
              </a:rPr>
              <a:t>Free VA healthcare is available for service-connected disabilities.</a:t>
            </a:r>
          </a:p>
          <a:p>
            <a:pPr lvl="1"/>
            <a:r>
              <a:rPr lang="en-US" altLang="en-US" sz="2500" dirty="0">
                <a:latin typeface="Baskerville Old Face" panose="02020602080505020303" pitchFamily="18" charset="0"/>
              </a:rPr>
              <a:t>Required for payment of disability compensation</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33</a:t>
            </a:fld>
            <a:endParaRPr lang="en-US" altLang="en-US">
              <a:solidFill>
                <a:prstClr val="black">
                  <a:tint val="75000"/>
                </a:prstClr>
              </a:solidFill>
            </a:endParaRPr>
          </a:p>
        </p:txBody>
      </p:sp>
      <p:sp>
        <p:nvSpPr>
          <p:cNvPr id="5" name="TextBox 4"/>
          <p:cNvSpPr txBox="1"/>
          <p:nvPr/>
        </p:nvSpPr>
        <p:spPr>
          <a:xfrm>
            <a:off x="136634" y="325409"/>
            <a:ext cx="812246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Service Connection</a:t>
            </a:r>
          </a:p>
        </p:txBody>
      </p:sp>
    </p:spTree>
    <p:extLst>
      <p:ext uri="{BB962C8B-B14F-4D97-AF65-F5344CB8AC3E}">
        <p14:creationId xmlns:p14="http://schemas.microsoft.com/office/powerpoint/2010/main" val="12248515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0" y="1396180"/>
            <a:ext cx="10951779" cy="5325297"/>
          </a:xfrm>
        </p:spPr>
        <p:txBody>
          <a:bodyPr>
            <a:normAutofit lnSpcReduction="10000"/>
          </a:bodyPr>
          <a:lstStyle/>
          <a:p>
            <a:r>
              <a:rPr lang="en-US" altLang="en-US" sz="2800" dirty="0">
                <a:latin typeface="Baskerville Old Face" panose="02020602080505020303" pitchFamily="18" charset="0"/>
              </a:rPr>
              <a:t>Service connection must be established for VA to pay compensation. </a:t>
            </a:r>
          </a:p>
          <a:p>
            <a:endParaRPr lang="en-US" altLang="en-US" sz="2800" dirty="0">
              <a:latin typeface="Baskerville Old Face" panose="02020602080505020303" pitchFamily="18" charset="0"/>
            </a:endParaRPr>
          </a:p>
          <a:p>
            <a:r>
              <a:rPr lang="en-US" altLang="en-US" sz="2800" dirty="0">
                <a:latin typeface="Baskerville Old Face" panose="02020602080505020303" pitchFamily="18" charset="0"/>
              </a:rPr>
              <a:t>VA can provide monthly compensation if the veteran is at least 10% disabled as a result of active military service. </a:t>
            </a:r>
          </a:p>
          <a:p>
            <a:endParaRPr lang="en-US" altLang="en-US" sz="2800" dirty="0">
              <a:latin typeface="Baskerville Old Face" panose="02020602080505020303" pitchFamily="18" charset="0"/>
            </a:endParaRPr>
          </a:p>
          <a:p>
            <a:r>
              <a:rPr lang="en-US" altLang="en-US" sz="2800" dirty="0">
                <a:latin typeface="Baskerville Old Face" panose="02020602080505020303" pitchFamily="18" charset="0"/>
              </a:rPr>
              <a:t>Percentages range from 0% to 100%, and are rounded to the nearest 10</a:t>
            </a:r>
          </a:p>
          <a:p>
            <a:endParaRPr lang="en-US" altLang="en-US" sz="2800" dirty="0">
              <a:latin typeface="Baskerville Old Face" panose="02020602080505020303" pitchFamily="18" charset="0"/>
            </a:endParaRPr>
          </a:p>
          <a:p>
            <a:r>
              <a:rPr lang="en-US" altLang="en-US" sz="2800" dirty="0">
                <a:latin typeface="Baskerville Old Face" panose="02020602080505020303" pitchFamily="18" charset="0"/>
              </a:rPr>
              <a:t>A veteran can be granted service connection for his or her disability and be rated at 0%.  </a:t>
            </a:r>
          </a:p>
          <a:p>
            <a:endParaRPr lang="en-US" altLang="en-US" sz="2800" dirty="0">
              <a:latin typeface="Baskerville Old Face" panose="02020602080505020303" pitchFamily="18" charset="0"/>
            </a:endParaRPr>
          </a:p>
          <a:p>
            <a:r>
              <a:rPr lang="en-US" altLang="en-US" sz="2800" dirty="0">
                <a:latin typeface="Baskerville Old Face" panose="02020602080505020303" pitchFamily="18" charset="0"/>
              </a:rPr>
              <a:t>A 0% rating does not provide monetary compensation but does qualify the veteran for additional benefits. </a:t>
            </a:r>
          </a:p>
          <a:p>
            <a:endParaRPr lang="en-US" altLang="en-US" sz="28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34</a:t>
            </a:fld>
            <a:endParaRPr lang="en-US" altLang="en-US">
              <a:solidFill>
                <a:prstClr val="black">
                  <a:tint val="75000"/>
                </a:prstClr>
              </a:solidFill>
            </a:endParaRPr>
          </a:p>
        </p:txBody>
      </p:sp>
      <p:sp>
        <p:nvSpPr>
          <p:cNvPr id="5" name="TextBox 4"/>
          <p:cNvSpPr txBox="1"/>
          <p:nvPr/>
        </p:nvSpPr>
        <p:spPr>
          <a:xfrm>
            <a:off x="136634" y="325409"/>
            <a:ext cx="812246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Compensation</a:t>
            </a:r>
          </a:p>
        </p:txBody>
      </p:sp>
    </p:spTree>
    <p:extLst>
      <p:ext uri="{BB962C8B-B14F-4D97-AF65-F5344CB8AC3E}">
        <p14:creationId xmlns:p14="http://schemas.microsoft.com/office/powerpoint/2010/main" val="38057028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0" y="1396181"/>
            <a:ext cx="10951779" cy="5043948"/>
          </a:xfrm>
        </p:spPr>
        <p:txBody>
          <a:bodyPr>
            <a:normAutofit fontScale="92500" lnSpcReduction="10000"/>
          </a:bodyPr>
          <a:lstStyle/>
          <a:p>
            <a:pPr marL="0" indent="0" algn="ctr">
              <a:buNone/>
            </a:pPr>
            <a:r>
              <a:rPr lang="en-US" altLang="en-US" sz="3600" b="1" dirty="0">
                <a:solidFill>
                  <a:srgbClr val="9C1A1E"/>
                </a:solidFill>
                <a:latin typeface="Baskerville Old Face" panose="02020602080505020303" pitchFamily="18" charset="0"/>
              </a:rPr>
              <a:t>VA does not add disability ratings together, rather they combine the disabilities using the combined ratings table</a:t>
            </a:r>
          </a:p>
          <a:p>
            <a:pPr marL="0" indent="0">
              <a:buNone/>
            </a:pPr>
            <a:endParaRPr lang="en-US" altLang="en-US" sz="2800" dirty="0">
              <a:latin typeface="Baskerville Old Face" panose="02020602080505020303" pitchFamily="18" charset="0"/>
            </a:endParaRPr>
          </a:p>
          <a:p>
            <a:pPr marL="0" indent="0">
              <a:buNone/>
            </a:pPr>
            <a:r>
              <a:rPr lang="en-US" altLang="en-US" sz="2800" dirty="0">
                <a:latin typeface="Baskerville Old Face" panose="02020602080505020303" pitchFamily="18" charset="0"/>
              </a:rPr>
              <a:t>To help understand the concept of VA Math, think of a sale:</a:t>
            </a:r>
          </a:p>
          <a:p>
            <a:pPr marL="457200"/>
            <a:r>
              <a:rPr lang="en-US" altLang="en-US" sz="2800" dirty="0">
                <a:latin typeface="Baskerville Old Face" panose="02020602080505020303" pitchFamily="18" charset="0"/>
              </a:rPr>
              <a:t>A shirt costs $100 regular price</a:t>
            </a:r>
          </a:p>
          <a:p>
            <a:pPr marL="457200"/>
            <a:r>
              <a:rPr lang="en-US" altLang="en-US" sz="2800" dirty="0">
                <a:latin typeface="Baskerville Old Face" panose="02020602080505020303" pitchFamily="18" charset="0"/>
              </a:rPr>
              <a:t>The store advertises 50% off – The new price is $50</a:t>
            </a:r>
          </a:p>
          <a:p>
            <a:pPr marL="457200"/>
            <a:r>
              <a:rPr lang="en-US" altLang="en-US" sz="2800" dirty="0">
                <a:latin typeface="Baskerville Old Face" panose="02020602080505020303" pitchFamily="18" charset="0"/>
              </a:rPr>
              <a:t>The store offers a coupon for an additional 50% – New price is $25 you save 75% total</a:t>
            </a:r>
          </a:p>
          <a:p>
            <a:pPr marL="457200"/>
            <a:r>
              <a:rPr lang="en-US" altLang="en-US" sz="2800" dirty="0">
                <a:latin typeface="Baskerville Old Face" panose="02020602080505020303" pitchFamily="18" charset="0"/>
              </a:rPr>
              <a:t>Why? Because you take the additional percentage from what’s left of the original price</a:t>
            </a:r>
          </a:p>
          <a:p>
            <a:pPr marL="457200"/>
            <a:r>
              <a:rPr lang="en-US" altLang="en-US" sz="2800" dirty="0">
                <a:latin typeface="Baskerville Old Face" panose="02020602080505020303" pitchFamily="18" charset="0"/>
              </a:rPr>
              <a:t>The veteran is the original price, the disabilities are the sale, and the total saved is the combined rating </a:t>
            </a:r>
          </a:p>
          <a:p>
            <a:endParaRPr lang="en-US" altLang="en-US" sz="28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35</a:t>
            </a:fld>
            <a:endParaRPr lang="en-US" altLang="en-US">
              <a:solidFill>
                <a:prstClr val="black">
                  <a:tint val="75000"/>
                </a:prstClr>
              </a:solidFill>
            </a:endParaRPr>
          </a:p>
        </p:txBody>
      </p:sp>
      <p:sp>
        <p:nvSpPr>
          <p:cNvPr id="5" name="TextBox 4"/>
          <p:cNvSpPr txBox="1"/>
          <p:nvPr/>
        </p:nvSpPr>
        <p:spPr>
          <a:xfrm>
            <a:off x="136634" y="325409"/>
            <a:ext cx="812246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Compensation – VA Math Concept</a:t>
            </a:r>
          </a:p>
        </p:txBody>
      </p:sp>
    </p:spTree>
    <p:extLst>
      <p:ext uri="{BB962C8B-B14F-4D97-AF65-F5344CB8AC3E}">
        <p14:creationId xmlns:p14="http://schemas.microsoft.com/office/powerpoint/2010/main" val="41480165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1" y="2028497"/>
            <a:ext cx="10983310" cy="4411632"/>
          </a:xfrm>
        </p:spPr>
        <p:txBody>
          <a:bodyPr>
            <a:normAutofit/>
          </a:bodyPr>
          <a:lstStyle/>
          <a:p>
            <a:pPr>
              <a:defRPr/>
            </a:pPr>
            <a:r>
              <a:rPr lang="en-US" sz="2800" dirty="0">
                <a:latin typeface="Baskerville Old Face" panose="02020602080505020303" pitchFamily="18" charset="0"/>
              </a:rPr>
              <a:t>Non Service-Connected Pension is a benefit paid to wartime veterans who have limited or no income, and who are age 65 or older, or if under 65, are permanently and totally disabled.</a:t>
            </a:r>
          </a:p>
          <a:p>
            <a:pPr>
              <a:defRPr/>
            </a:pPr>
            <a:endParaRPr lang="en-US" sz="2800" dirty="0">
              <a:latin typeface="Baskerville Old Face" panose="02020602080505020303" pitchFamily="18" charset="0"/>
            </a:endParaRPr>
          </a:p>
          <a:p>
            <a:pPr>
              <a:defRPr/>
            </a:pPr>
            <a:r>
              <a:rPr lang="en-US" sz="2800" dirty="0">
                <a:latin typeface="Baskerville Old Face" panose="02020602080505020303" pitchFamily="18" charset="0"/>
              </a:rPr>
              <a:t>Veterans who are seriously disabled may qualify for additional benefits. (Special monthly pension)</a:t>
            </a:r>
          </a:p>
          <a:p>
            <a:pPr>
              <a:defRPr/>
            </a:pPr>
            <a:endParaRPr lang="en-US" sz="28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36</a:t>
            </a:fld>
            <a:endParaRPr lang="en-US" altLang="en-US">
              <a:solidFill>
                <a:prstClr val="black">
                  <a:tint val="75000"/>
                </a:prstClr>
              </a:solidFill>
            </a:endParaRPr>
          </a:p>
        </p:txBody>
      </p:sp>
      <p:sp>
        <p:nvSpPr>
          <p:cNvPr id="5" name="TextBox 4"/>
          <p:cNvSpPr txBox="1"/>
          <p:nvPr/>
        </p:nvSpPr>
        <p:spPr>
          <a:xfrm>
            <a:off x="126124" y="325409"/>
            <a:ext cx="813297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Non Service-Connected Pension</a:t>
            </a:r>
          </a:p>
        </p:txBody>
      </p:sp>
    </p:spTree>
    <p:extLst>
      <p:ext uri="{BB962C8B-B14F-4D97-AF65-F5344CB8AC3E}">
        <p14:creationId xmlns:p14="http://schemas.microsoft.com/office/powerpoint/2010/main" val="24768504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9090" y="1396181"/>
            <a:ext cx="10972799" cy="5043948"/>
          </a:xfrm>
        </p:spPr>
        <p:txBody>
          <a:bodyPr>
            <a:noAutofit/>
          </a:bodyPr>
          <a:lstStyle/>
          <a:p>
            <a:pPr marL="0" indent="0" algn="ctr">
              <a:spcBef>
                <a:spcPct val="0"/>
              </a:spcBef>
              <a:buNone/>
            </a:pPr>
            <a:r>
              <a:rPr lang="en-US" altLang="en-US" sz="2800" b="1" dirty="0">
                <a:latin typeface="Baskerville Old Face" panose="02020602080505020303" pitchFamily="18" charset="0"/>
              </a:rPr>
              <a:t>VA provides a number of Health Care Services</a:t>
            </a:r>
          </a:p>
          <a:p>
            <a:pPr marL="0" indent="0" algn="ctr">
              <a:spcBef>
                <a:spcPct val="0"/>
              </a:spcBef>
              <a:buNone/>
            </a:pPr>
            <a:endParaRPr lang="en-US" altLang="en-US" sz="1400" b="1"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Hospital, outpatient medical, dental, pharmacy and prosthetic services</a:t>
            </a:r>
          </a:p>
          <a:p>
            <a:pPr>
              <a:spcBef>
                <a:spcPct val="0"/>
              </a:spcBef>
            </a:pPr>
            <a:endParaRPr lang="en-US" altLang="en-US" sz="1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Domiciliary, nursing home and community based residential care</a:t>
            </a:r>
          </a:p>
          <a:p>
            <a:pPr>
              <a:spcBef>
                <a:spcPct val="0"/>
              </a:spcBef>
            </a:pPr>
            <a:endParaRPr lang="en-US" altLang="en-US" sz="1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The Mission Act gives Veterans greater access to health care in VA facilities and the community, expands benefits for caregivers, and improves VA’s ability to recruit and retain the best medical providers.</a:t>
            </a:r>
          </a:p>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Community Care - Based on access standards for average </a:t>
            </a:r>
          </a:p>
          <a:p>
            <a:pPr lvl="1">
              <a:spcBef>
                <a:spcPct val="0"/>
              </a:spcBef>
            </a:pPr>
            <a:r>
              <a:rPr lang="en-US" altLang="en-US" sz="2500" dirty="0">
                <a:latin typeface="Baskerville Old Face" panose="02020602080505020303" pitchFamily="18" charset="0"/>
              </a:rPr>
              <a:t>30 minute drive/20 day wait time for primary care, mental health and non-institutional care services</a:t>
            </a:r>
          </a:p>
          <a:p>
            <a:pPr lvl="1">
              <a:spcBef>
                <a:spcPct val="0"/>
              </a:spcBef>
            </a:pPr>
            <a:endParaRPr lang="en-US" altLang="en-US" sz="1400" dirty="0">
              <a:latin typeface="Baskerville Old Face" panose="02020602080505020303" pitchFamily="18" charset="0"/>
            </a:endParaRPr>
          </a:p>
          <a:p>
            <a:pPr lvl="1">
              <a:spcBef>
                <a:spcPct val="0"/>
              </a:spcBef>
            </a:pPr>
            <a:r>
              <a:rPr lang="en-US" altLang="en-US" sz="2500" dirty="0">
                <a:latin typeface="Baskerville Old Face" panose="02020602080505020303" pitchFamily="18" charset="0"/>
              </a:rPr>
              <a:t>60 minute drive/28 day wait time for specialty care</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37</a:t>
            </a:fld>
            <a:endParaRPr lang="en-US" altLang="en-US">
              <a:solidFill>
                <a:prstClr val="black">
                  <a:tint val="75000"/>
                </a:prstClr>
              </a:solidFill>
            </a:endParaRPr>
          </a:p>
        </p:txBody>
      </p:sp>
      <p:sp>
        <p:nvSpPr>
          <p:cNvPr id="5" name="TextBox 4"/>
          <p:cNvSpPr txBox="1"/>
          <p:nvPr/>
        </p:nvSpPr>
        <p:spPr>
          <a:xfrm>
            <a:off x="157656" y="325409"/>
            <a:ext cx="8101442"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Healthcare</a:t>
            </a:r>
          </a:p>
        </p:txBody>
      </p:sp>
    </p:spTree>
    <p:extLst>
      <p:ext uri="{BB962C8B-B14F-4D97-AF65-F5344CB8AC3E}">
        <p14:creationId xmlns:p14="http://schemas.microsoft.com/office/powerpoint/2010/main" val="7103444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1" y="1396181"/>
            <a:ext cx="10993820" cy="5043948"/>
          </a:xfrm>
        </p:spPr>
        <p:txBody>
          <a:bodyPr>
            <a:normAutofit lnSpcReduction="10000"/>
          </a:bodyPr>
          <a:lstStyle/>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VA administers education benefits for active-duty troops, veterans, reservists, and qualifying dependents </a:t>
            </a:r>
          </a:p>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Forever GI Bill, Post 9/11 GI Bill, Montgomery GI Bill</a:t>
            </a:r>
          </a:p>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MGIB Selected Reserve (Section 1606) for Reservists</a:t>
            </a:r>
          </a:p>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Dependents Educational Assistance (Chapter 35) for dependents</a:t>
            </a:r>
          </a:p>
          <a:p>
            <a:pPr>
              <a:spcBef>
                <a:spcPct val="0"/>
              </a:spcBef>
            </a:pPr>
            <a:endParaRPr lang="en-US" altLang="en-US" dirty="0">
              <a:latin typeface="Baskerville Old Face" panose="02020602080505020303" pitchFamily="18" charset="0"/>
            </a:endParaRPr>
          </a:p>
          <a:p>
            <a:pPr>
              <a:defRPr/>
            </a:pPr>
            <a:r>
              <a:rPr lang="en-US" sz="2800" dirty="0">
                <a:latin typeface="Baskerville Old Face" panose="02020602080505020303" pitchFamily="18" charset="0"/>
              </a:rPr>
              <a:t>Veteran Readiness and Employment (VRE) provides assistance to veterans with service-connected disabilities to prepare for, obtain, and maintain suitable employment.</a:t>
            </a:r>
          </a:p>
          <a:p>
            <a:pPr marL="0" indent="0">
              <a:buNone/>
              <a:defRPr/>
            </a:pPr>
            <a:r>
              <a:rPr lang="en-US" sz="2800" dirty="0">
                <a:latin typeface="Baskerville Old Face" panose="02020602080505020303" pitchFamily="18" charset="0"/>
              </a:rPr>
              <a:t>	</a:t>
            </a:r>
            <a:endParaRPr lang="en-US" altLang="en-US" sz="28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38</a:t>
            </a:fld>
            <a:endParaRPr lang="en-US" altLang="en-US">
              <a:solidFill>
                <a:prstClr val="black">
                  <a:tint val="75000"/>
                </a:prstClr>
              </a:solidFill>
            </a:endParaRPr>
          </a:p>
        </p:txBody>
      </p:sp>
      <p:sp>
        <p:nvSpPr>
          <p:cNvPr id="5" name="TextBox 4"/>
          <p:cNvSpPr txBox="1"/>
          <p:nvPr/>
        </p:nvSpPr>
        <p:spPr>
          <a:xfrm>
            <a:off x="126124" y="325409"/>
            <a:ext cx="813297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Education Benefits</a:t>
            </a:r>
          </a:p>
        </p:txBody>
      </p:sp>
    </p:spTree>
    <p:extLst>
      <p:ext uri="{BB962C8B-B14F-4D97-AF65-F5344CB8AC3E}">
        <p14:creationId xmlns:p14="http://schemas.microsoft.com/office/powerpoint/2010/main" val="35326089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9091" y="1396182"/>
            <a:ext cx="11014840" cy="4960171"/>
          </a:xfrm>
        </p:spPr>
        <p:txBody>
          <a:bodyPr>
            <a:normAutofit fontScale="85000" lnSpcReduction="20000"/>
          </a:bodyPr>
          <a:lstStyle/>
          <a:p>
            <a:pPr>
              <a:defRPr/>
            </a:pPr>
            <a:r>
              <a:rPr lang="en-US" sz="3200" dirty="0">
                <a:latin typeface="Baskerville Old Face" panose="02020602080505020303" pitchFamily="18" charset="0"/>
              </a:rPr>
              <a:t>VA offers home loan services to eligible veterans, some military personnel, and certain surviving spouses.</a:t>
            </a:r>
          </a:p>
          <a:p>
            <a:pPr>
              <a:defRPr/>
            </a:pPr>
            <a:endParaRPr lang="en-US" sz="2100" dirty="0">
              <a:latin typeface="Baskerville Old Face" panose="02020602080505020303" pitchFamily="18" charset="0"/>
            </a:endParaRPr>
          </a:p>
          <a:p>
            <a:pPr>
              <a:defRPr/>
            </a:pPr>
            <a:r>
              <a:rPr lang="en-US" sz="3200" dirty="0">
                <a:latin typeface="Baskerville Old Face" panose="02020602080505020303" pitchFamily="18" charset="0"/>
              </a:rPr>
              <a:t>VA is not a lender, rather VA will guarantee part of the loan against loss, which  allows the lender to give the veteran better loan terms and the possibility of no down payment. </a:t>
            </a:r>
          </a:p>
          <a:p>
            <a:pPr>
              <a:defRPr/>
            </a:pPr>
            <a:endParaRPr lang="en-US" sz="2100" dirty="0">
              <a:latin typeface="Baskerville Old Face" panose="02020602080505020303" pitchFamily="18" charset="0"/>
            </a:endParaRPr>
          </a:p>
          <a:p>
            <a:pPr>
              <a:defRPr/>
            </a:pPr>
            <a:r>
              <a:rPr lang="en-US" sz="3200" dirty="0">
                <a:latin typeface="Baskerville Old Face" panose="02020602080505020303" pitchFamily="18" charset="0"/>
              </a:rPr>
              <a:t>If a veteran has trouble paying their mortgage, they should contact a VA loan technician at 877-827-3702</a:t>
            </a:r>
            <a:r>
              <a:rPr lang="en-US" sz="3200" dirty="0"/>
              <a:t>.</a:t>
            </a:r>
            <a:endParaRPr lang="en-US" sz="3200" dirty="0">
              <a:latin typeface="Baskerville Old Face" panose="02020602080505020303" pitchFamily="18" charset="0"/>
            </a:endParaRPr>
          </a:p>
          <a:p>
            <a:pPr marL="0" indent="0">
              <a:buNone/>
              <a:defRPr/>
            </a:pPr>
            <a:endParaRPr lang="en-US" sz="2100" dirty="0">
              <a:latin typeface="Baskerville Old Face" panose="02020602080505020303" pitchFamily="18" charset="0"/>
            </a:endParaRPr>
          </a:p>
          <a:p>
            <a:pPr>
              <a:defRPr/>
            </a:pPr>
            <a:r>
              <a:rPr lang="en-US" sz="3200" dirty="0">
                <a:latin typeface="Baskerville Old Face" panose="02020602080505020303" pitchFamily="18" charset="0"/>
              </a:rPr>
              <a:t>Types of VA loan programs:</a:t>
            </a:r>
          </a:p>
          <a:p>
            <a:pPr>
              <a:defRPr/>
            </a:pPr>
            <a:endParaRPr lang="en-US" sz="1100" dirty="0">
              <a:latin typeface="Baskerville Old Face" panose="02020602080505020303" pitchFamily="18" charset="0"/>
            </a:endParaRPr>
          </a:p>
          <a:p>
            <a:pPr lvl="3">
              <a:defRPr/>
            </a:pPr>
            <a:r>
              <a:rPr lang="en-US" sz="3200" dirty="0">
                <a:latin typeface="Baskerville Old Face" panose="02020602080505020303" pitchFamily="18" charset="0"/>
              </a:rPr>
              <a:t>Guaranteed Loans</a:t>
            </a:r>
          </a:p>
          <a:p>
            <a:pPr lvl="3">
              <a:defRPr/>
            </a:pPr>
            <a:r>
              <a:rPr lang="en-US" sz="3200" dirty="0">
                <a:latin typeface="Baskerville Old Face" panose="02020602080505020303" pitchFamily="18" charset="0"/>
              </a:rPr>
              <a:t>Refinancing Loans</a:t>
            </a:r>
          </a:p>
          <a:p>
            <a:pPr lvl="3">
              <a:defRPr/>
            </a:pPr>
            <a:r>
              <a:rPr lang="en-US" sz="3200" dirty="0">
                <a:latin typeface="Baskerville Old Face" panose="02020602080505020303" pitchFamily="18" charset="0"/>
              </a:rPr>
              <a:t>Special Grants</a:t>
            </a:r>
          </a:p>
          <a:p>
            <a:pPr marL="1028700" lvl="3" indent="0">
              <a:buNone/>
              <a:defRPr/>
            </a:pPr>
            <a:endParaRPr lang="en-US" sz="32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39</a:t>
            </a:fld>
            <a:endParaRPr lang="en-US" altLang="en-US">
              <a:solidFill>
                <a:prstClr val="black">
                  <a:tint val="75000"/>
                </a:prstClr>
              </a:solidFill>
            </a:endParaRPr>
          </a:p>
        </p:txBody>
      </p:sp>
      <p:sp>
        <p:nvSpPr>
          <p:cNvPr id="5" name="TextBox 4"/>
          <p:cNvSpPr txBox="1"/>
          <p:nvPr/>
        </p:nvSpPr>
        <p:spPr>
          <a:xfrm>
            <a:off x="136634" y="325409"/>
            <a:ext cx="812246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Home Loan Guarantee </a:t>
            </a:r>
          </a:p>
        </p:txBody>
      </p:sp>
    </p:spTree>
    <p:extLst>
      <p:ext uri="{BB962C8B-B14F-4D97-AF65-F5344CB8AC3E}">
        <p14:creationId xmlns:p14="http://schemas.microsoft.com/office/powerpoint/2010/main" val="4040739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0" y="1396181"/>
            <a:ext cx="10962289" cy="5043948"/>
          </a:xfrm>
        </p:spPr>
        <p:txBody>
          <a:bodyPr>
            <a:normAutofit fontScale="85000" lnSpcReduction="20000"/>
          </a:bodyPr>
          <a:lstStyle/>
          <a:p>
            <a:pPr>
              <a:lnSpc>
                <a:spcPct val="100000"/>
              </a:lnSpc>
              <a:spcBef>
                <a:spcPts val="600"/>
              </a:spcBef>
              <a:spcAft>
                <a:spcPts val="600"/>
              </a:spcAft>
            </a:pPr>
            <a:r>
              <a:rPr lang="en-US" altLang="en-US" sz="2800" dirty="0">
                <a:latin typeface="Baskerville Old Face" panose="02020602080505020303" pitchFamily="18" charset="0"/>
                <a:ea typeface="Calibri" panose="020F0502020204030204" pitchFamily="34" charset="0"/>
                <a:cs typeface="Times New Roman" panose="02020603050405020304" pitchFamily="18" charset="0"/>
              </a:rPr>
              <a:t>National Veterans Service publishes the </a:t>
            </a:r>
            <a:r>
              <a:rPr lang="en-US" altLang="en-US" sz="2800" b="1" dirty="0">
                <a:latin typeface="Baskerville Old Face" panose="02020602080505020303" pitchFamily="18" charset="0"/>
                <a:ea typeface="Calibri" panose="020F0502020204030204" pitchFamily="34" charset="0"/>
                <a:cs typeface="Times New Roman" panose="02020603050405020304" pitchFamily="18" charset="0"/>
              </a:rPr>
              <a:t>“VFW GUIDE FOR POST SERVICE OFFICERS” </a:t>
            </a:r>
            <a:r>
              <a:rPr lang="en-US" altLang="en-US" sz="2800" dirty="0">
                <a:latin typeface="Baskerville Old Face" panose="02020602080505020303" pitchFamily="18" charset="0"/>
                <a:ea typeface="Calibri" panose="020F0502020204030204" pitchFamily="34" charset="0"/>
                <a:cs typeface="Times New Roman" panose="02020603050405020304" pitchFamily="18" charset="0"/>
              </a:rPr>
              <a:t>which provides a quick reference concerning the duties and responsibilities of the position and VA benefits to Post Service Officers.</a:t>
            </a:r>
          </a:p>
          <a:p>
            <a:pPr>
              <a:lnSpc>
                <a:spcPct val="100000"/>
              </a:lnSpc>
              <a:spcBef>
                <a:spcPts val="600"/>
              </a:spcBef>
              <a:spcAft>
                <a:spcPts val="600"/>
              </a:spcAft>
            </a:pPr>
            <a:endParaRPr lang="en-US" sz="1200" dirty="0">
              <a:latin typeface="Baskerville Old Face" panose="02020602080505020303" pitchFamily="18" charset="0"/>
            </a:endParaRPr>
          </a:p>
          <a:p>
            <a:pPr>
              <a:lnSpc>
                <a:spcPct val="100000"/>
              </a:lnSpc>
              <a:spcBef>
                <a:spcPts val="600"/>
              </a:spcBef>
              <a:spcAft>
                <a:spcPts val="600"/>
              </a:spcAft>
            </a:pPr>
            <a:r>
              <a:rPr lang="en-US" sz="2800" dirty="0">
                <a:latin typeface="Baskerville Old Face" panose="02020602080505020303" pitchFamily="18" charset="0"/>
              </a:rPr>
              <a:t>The </a:t>
            </a:r>
            <a:r>
              <a:rPr lang="en-US" sz="2800" i="1" dirty="0">
                <a:latin typeface="Baskerville Old Face" panose="02020602080505020303" pitchFamily="18" charset="0"/>
              </a:rPr>
              <a:t>VFW Manual of Procedure</a:t>
            </a:r>
            <a:r>
              <a:rPr lang="en-US" sz="2800" dirty="0">
                <a:latin typeface="Baskerville Old Face" panose="02020602080505020303" pitchFamily="18" charset="0"/>
              </a:rPr>
              <a:t>, Sec. 218, mandates that each Post Service Officer have the latest edition of the </a:t>
            </a:r>
            <a:r>
              <a:rPr lang="en-US" sz="2800" i="1" dirty="0">
                <a:latin typeface="Baskerville Old Face" panose="02020602080505020303" pitchFamily="18" charset="0"/>
              </a:rPr>
              <a:t>Guide for Post Service Officers</a:t>
            </a:r>
            <a:r>
              <a:rPr lang="en-US" sz="2800" dirty="0">
                <a:latin typeface="Baskerville Old Face" panose="02020602080505020303" pitchFamily="18" charset="0"/>
              </a:rPr>
              <a:t>. </a:t>
            </a:r>
          </a:p>
          <a:p>
            <a:pPr marL="0" indent="0">
              <a:lnSpc>
                <a:spcPct val="100000"/>
              </a:lnSpc>
              <a:spcBef>
                <a:spcPts val="600"/>
              </a:spcBef>
              <a:spcAft>
                <a:spcPts val="600"/>
              </a:spcAft>
              <a:buNone/>
            </a:pPr>
            <a:endParaRPr lang="en-US" altLang="en-US" sz="1200" dirty="0">
              <a:latin typeface="Baskerville Old Face" panose="02020602080505020303" pitchFamily="18" charset="0"/>
              <a:ea typeface="Calibri" panose="020F0502020204030204" pitchFamily="34" charset="0"/>
              <a:cs typeface="Times New Roman" panose="02020603050405020304" pitchFamily="18" charset="0"/>
            </a:endParaRPr>
          </a:p>
          <a:p>
            <a:pPr>
              <a:lnSpc>
                <a:spcPct val="100000"/>
              </a:lnSpc>
              <a:spcBef>
                <a:spcPts val="600"/>
              </a:spcBef>
              <a:spcAft>
                <a:spcPts val="600"/>
              </a:spcAft>
            </a:pPr>
            <a:r>
              <a:rPr lang="en-US" altLang="en-US" sz="2800" dirty="0">
                <a:latin typeface="Baskerville Old Face" panose="02020602080505020303" pitchFamily="18" charset="0"/>
                <a:ea typeface="Calibri" panose="020F0502020204030204" pitchFamily="34" charset="0"/>
                <a:cs typeface="Times New Roman" panose="02020603050405020304" pitchFamily="18" charset="0"/>
              </a:rPr>
              <a:t>Each Department Service Officer (DSO) shall ensure that all VFW Post, District, and County Council Service Officers in their Department are aware of how to find the most current edition of the VFW Guide.</a:t>
            </a:r>
          </a:p>
          <a:p>
            <a:pPr>
              <a:lnSpc>
                <a:spcPct val="100000"/>
              </a:lnSpc>
              <a:spcBef>
                <a:spcPts val="600"/>
              </a:spcBef>
              <a:spcAft>
                <a:spcPts val="600"/>
              </a:spcAft>
            </a:pPr>
            <a:endParaRPr lang="en-US" altLang="en-US" sz="1300" dirty="0">
              <a:latin typeface="Baskerville Old Face" panose="02020602080505020303" pitchFamily="18" charset="0"/>
              <a:ea typeface="Calibri" panose="020F0502020204030204" pitchFamily="34" charset="0"/>
              <a:cs typeface="Times New Roman" panose="02020603050405020304" pitchFamily="18" charset="0"/>
            </a:endParaRPr>
          </a:p>
          <a:p>
            <a:pPr>
              <a:lnSpc>
                <a:spcPct val="100000"/>
              </a:lnSpc>
              <a:spcBef>
                <a:spcPts val="600"/>
              </a:spcBef>
              <a:spcAft>
                <a:spcPts val="600"/>
              </a:spcAft>
            </a:pPr>
            <a:r>
              <a:rPr lang="en-US" altLang="en-US" sz="2800" dirty="0">
                <a:latin typeface="Baskerville Old Face" panose="02020602080505020303" pitchFamily="18" charset="0"/>
                <a:ea typeface="Calibri" panose="020F0502020204030204" pitchFamily="34" charset="0"/>
                <a:cs typeface="Times New Roman" panose="02020603050405020304" pitchFamily="18" charset="0"/>
              </a:rPr>
              <a:t>The current edition of the VFW Guide can be found on the VFW website under VA Claims &amp; Separation Benefits</a:t>
            </a:r>
          </a:p>
          <a:p>
            <a:pPr marL="0" indent="0" algn="ctr">
              <a:lnSpc>
                <a:spcPct val="100000"/>
              </a:lnSpc>
              <a:spcBef>
                <a:spcPts val="600"/>
              </a:spcBef>
              <a:spcAft>
                <a:spcPts val="600"/>
              </a:spcAft>
              <a:buNone/>
            </a:pPr>
            <a:r>
              <a:rPr lang="en-US" altLang="en-US" sz="2800" dirty="0">
                <a:latin typeface="Baskerville Old Face" panose="02020602080505020303" pitchFamily="18" charset="0"/>
                <a:ea typeface="Calibri" panose="020F0502020204030204" pitchFamily="34" charset="0"/>
                <a:cs typeface="Times New Roman" panose="02020603050405020304" pitchFamily="18" charset="0"/>
                <a:hlinkClick r:id="rId3"/>
              </a:rPr>
              <a:t>https://www.vfw.org/assistance/va-claims-separation-benefits</a:t>
            </a:r>
            <a:r>
              <a:rPr lang="en-US" altLang="en-US" sz="2800" dirty="0">
                <a:latin typeface="Baskerville Old Face" panose="02020602080505020303" pitchFamily="18" charset="0"/>
                <a:ea typeface="Calibri" panose="020F0502020204030204" pitchFamily="34" charset="0"/>
                <a:cs typeface="Times New Roman" panose="02020603050405020304" pitchFamily="18" charset="0"/>
              </a:rPr>
              <a:t> </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4</a:t>
            </a:fld>
            <a:endParaRPr lang="en-US" altLang="en-US">
              <a:solidFill>
                <a:prstClr val="black">
                  <a:tint val="75000"/>
                </a:prstClr>
              </a:solidFill>
            </a:endParaRPr>
          </a:p>
        </p:txBody>
      </p:sp>
      <p:sp>
        <p:nvSpPr>
          <p:cNvPr id="6" name="TextBox 5"/>
          <p:cNvSpPr txBox="1"/>
          <p:nvPr/>
        </p:nvSpPr>
        <p:spPr>
          <a:xfrm>
            <a:off x="136634" y="325409"/>
            <a:ext cx="8102798" cy="707886"/>
          </a:xfrm>
          <a:prstGeom prst="rect">
            <a:avLst/>
          </a:prstGeom>
          <a:noFill/>
        </p:spPr>
        <p:txBody>
          <a:bodyPr wrap="square" rtlCol="0">
            <a:spAutoFit/>
          </a:bodyPr>
          <a:lstStyle/>
          <a:p>
            <a:pPr defTabSz="685800" eaLnBrk="0" fontAlgn="base" hangingPunct="0">
              <a:spcBef>
                <a:spcPct val="0"/>
              </a:spcBef>
              <a:spcAft>
                <a:spcPct val="0"/>
              </a:spcAft>
              <a:defRPr/>
            </a:pPr>
            <a:r>
              <a:rPr lang="en-US" sz="4000" b="1" dirty="0">
                <a:solidFill>
                  <a:prstClr val="black"/>
                </a:solidFill>
                <a:latin typeface="Baskerville Old Face" panose="02020602080505020303" pitchFamily="18" charset="0"/>
                <a:cs typeface="Arial" panose="020B0604020202020204" pitchFamily="34" charset="0"/>
              </a:rPr>
              <a:t>Guide for Post Service Officers</a:t>
            </a:r>
          </a:p>
        </p:txBody>
      </p:sp>
    </p:spTree>
    <p:extLst>
      <p:ext uri="{BB962C8B-B14F-4D97-AF65-F5344CB8AC3E}">
        <p14:creationId xmlns:p14="http://schemas.microsoft.com/office/powerpoint/2010/main" val="1973461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0621" y="1396181"/>
            <a:ext cx="10962289" cy="5043948"/>
          </a:xfrm>
        </p:spPr>
        <p:txBody>
          <a:bodyPr>
            <a:normAutofit/>
          </a:bodyPr>
          <a:lstStyle/>
          <a:p>
            <a:pPr>
              <a:spcBef>
                <a:spcPct val="0"/>
              </a:spcBef>
            </a:pPr>
            <a:r>
              <a:rPr lang="en-US" altLang="en-US" sz="2800" dirty="0">
                <a:latin typeface="Baskerville Old Face" panose="02020602080505020303" pitchFamily="18" charset="0"/>
              </a:rPr>
              <a:t>Service-members Group Life Insurance (SGLI) is low-cost term life insurance for service members and Reservists</a:t>
            </a:r>
          </a:p>
          <a:p>
            <a:pPr>
              <a:spcBef>
                <a:spcPct val="0"/>
              </a:spcBef>
            </a:pPr>
            <a:endParaRPr lang="en-US" altLang="en-US" sz="1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Traumatic SGLI is automatically included in SGLI and provides for payment up to $100,000 for service members who lose limbs or incur other serious injuries</a:t>
            </a:r>
          </a:p>
          <a:p>
            <a:pPr>
              <a:spcBef>
                <a:spcPct val="0"/>
              </a:spcBef>
            </a:pPr>
            <a:endParaRPr lang="en-US" altLang="en-US" sz="1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Veterans Group Life Insurance (VGLI) is a renewable term life insurance for veterans who want to convert their SGLI up to an amount not to exceed the coverage they had when separated from service. </a:t>
            </a:r>
          </a:p>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Service-Disabled Veterans Insurance </a:t>
            </a:r>
            <a:r>
              <a:rPr lang="en-US" sz="2800" dirty="0">
                <a:latin typeface="Baskerville Old Face" panose="02020602080505020303" pitchFamily="18" charset="0"/>
              </a:rPr>
              <a:t>provides low-cost coverage to eligible veterans</a:t>
            </a:r>
            <a:endParaRPr lang="en-US" altLang="en-US" sz="28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40</a:t>
            </a:fld>
            <a:endParaRPr lang="en-US" altLang="en-US">
              <a:solidFill>
                <a:prstClr val="black">
                  <a:tint val="75000"/>
                </a:prstClr>
              </a:solidFill>
            </a:endParaRPr>
          </a:p>
        </p:txBody>
      </p:sp>
      <p:sp>
        <p:nvSpPr>
          <p:cNvPr id="5" name="TextBox 4"/>
          <p:cNvSpPr txBox="1"/>
          <p:nvPr/>
        </p:nvSpPr>
        <p:spPr>
          <a:xfrm>
            <a:off x="115614" y="325409"/>
            <a:ext cx="814348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Life Insurance</a:t>
            </a:r>
          </a:p>
        </p:txBody>
      </p:sp>
    </p:spTree>
    <p:extLst>
      <p:ext uri="{BB962C8B-B14F-4D97-AF65-F5344CB8AC3E}">
        <p14:creationId xmlns:p14="http://schemas.microsoft.com/office/powerpoint/2010/main" val="814396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34509"/>
            <a:ext cx="10983309" cy="4905619"/>
          </a:xfrm>
        </p:spPr>
        <p:txBody>
          <a:bodyPr>
            <a:normAutofit/>
          </a:bodyPr>
          <a:lstStyle/>
          <a:p>
            <a:pPr marL="0" indent="0" algn="ctr">
              <a:spcBef>
                <a:spcPct val="0"/>
              </a:spcBef>
              <a:buNone/>
            </a:pPr>
            <a:r>
              <a:rPr lang="en-US" altLang="en-US" sz="2800" dirty="0">
                <a:latin typeface="Baskerville Old Face" panose="02020602080505020303" pitchFamily="18" charset="0"/>
              </a:rPr>
              <a:t>DIC is a flat rate monthly benefit that is paid to certain survivors.</a:t>
            </a:r>
          </a:p>
          <a:p>
            <a:pPr marL="0" indent="0" algn="ctr">
              <a:spcBef>
                <a:spcPct val="0"/>
              </a:spcBef>
              <a:buNone/>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Two of the most common ways to establish eligibility would be if the:</a:t>
            </a:r>
          </a:p>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Service-member died on active duty</a:t>
            </a:r>
          </a:p>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Veteran died from service-related disabilities, including disabilities that can be proven to be service-related (did not have to be receiving disability compensation before death)</a:t>
            </a:r>
          </a:p>
          <a:p>
            <a:pPr>
              <a:spcBef>
                <a:spcPct val="0"/>
              </a:spcBef>
            </a:pPr>
            <a:endParaRPr lang="en-US" altLang="en-US" sz="2800" dirty="0">
              <a:latin typeface="Baskerville Old Face" panose="02020602080505020303" pitchFamily="18" charset="0"/>
            </a:endParaRPr>
          </a:p>
          <a:p>
            <a:pPr>
              <a:spcBef>
                <a:spcPct val="0"/>
              </a:spcBef>
            </a:pPr>
            <a:r>
              <a:rPr lang="en-US" altLang="en-US" sz="2800" dirty="0">
                <a:latin typeface="Baskerville Old Face" panose="02020602080505020303" pitchFamily="18" charset="0"/>
              </a:rPr>
              <a:t>Eligibility could also be established if the veteran was deemed permanently and totally disabled by VA at the time of death</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41</a:t>
            </a:fld>
            <a:endParaRPr lang="en-US" altLang="en-US">
              <a:solidFill>
                <a:prstClr val="black">
                  <a:tint val="75000"/>
                </a:prstClr>
              </a:solidFill>
            </a:endParaRPr>
          </a:p>
        </p:txBody>
      </p:sp>
      <p:sp>
        <p:nvSpPr>
          <p:cNvPr id="5" name="TextBox 4"/>
          <p:cNvSpPr txBox="1"/>
          <p:nvPr/>
        </p:nvSpPr>
        <p:spPr>
          <a:xfrm>
            <a:off x="136634" y="0"/>
            <a:ext cx="8473966" cy="1261884"/>
          </a:xfrm>
          <a:prstGeom prst="rect">
            <a:avLst/>
          </a:prstGeom>
          <a:noFill/>
        </p:spPr>
        <p:txBody>
          <a:bodyPr wrap="square" rtlCol="0">
            <a:spAutoFit/>
          </a:bodyPr>
          <a:lstStyle/>
          <a:p>
            <a:pPr defTabSz="685800" eaLnBrk="0" fontAlgn="base" hangingPunct="0">
              <a:spcBef>
                <a:spcPct val="0"/>
              </a:spcBef>
              <a:spcAft>
                <a:spcPct val="0"/>
              </a:spcAft>
              <a:defRPr/>
            </a:pPr>
            <a:r>
              <a:rPr lang="en-US" altLang="en-US" sz="3800" b="1" dirty="0">
                <a:latin typeface="Baskerville Old Face" panose="02020602080505020303" pitchFamily="18" charset="0"/>
              </a:rPr>
              <a:t>Dependency and Indemnity Compensation (DIC)</a:t>
            </a:r>
            <a:endParaRPr lang="en-US" sz="3800" b="1" dirty="0">
              <a:solidFill>
                <a:prstClr val="black"/>
              </a:solidFill>
              <a:latin typeface="Baskerville Old Face" panose="02020602080505020303" pitchFamily="18" charset="0"/>
              <a:cs typeface="Arial" panose="020B0604020202020204" pitchFamily="34" charset="0"/>
            </a:endParaRPr>
          </a:p>
        </p:txBody>
      </p:sp>
    </p:spTree>
    <p:extLst>
      <p:ext uri="{BB962C8B-B14F-4D97-AF65-F5344CB8AC3E}">
        <p14:creationId xmlns:p14="http://schemas.microsoft.com/office/powerpoint/2010/main" val="42083318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34510"/>
            <a:ext cx="10993821" cy="4821842"/>
          </a:xfrm>
        </p:spPr>
        <p:txBody>
          <a:bodyPr>
            <a:noAutofit/>
          </a:bodyPr>
          <a:lstStyle/>
          <a:p>
            <a:pPr marL="0" indent="0">
              <a:buNone/>
            </a:pPr>
            <a:r>
              <a:rPr lang="en-US" altLang="en-US" sz="3000" b="1" u="sng" dirty="0">
                <a:latin typeface="Baskerville Old Face" panose="02020602080505020303" pitchFamily="18" charset="0"/>
              </a:rPr>
              <a:t>Burial</a:t>
            </a:r>
          </a:p>
          <a:p>
            <a:r>
              <a:rPr lang="en-US" altLang="en-US" sz="2800" dirty="0">
                <a:latin typeface="Baskerville Old Face" panose="02020602080505020303" pitchFamily="18" charset="0"/>
              </a:rPr>
              <a:t>VA offers certain benefits and services to honor deceased veterans to include burial flags, burial allowance, plot or interment allowance, and transportation allowance</a:t>
            </a:r>
            <a:endParaRPr lang="en-US" altLang="en-US" sz="1400" dirty="0">
              <a:latin typeface="Baskerville Old Face" panose="02020602080505020303" pitchFamily="18" charset="0"/>
            </a:endParaRPr>
          </a:p>
          <a:p>
            <a:pPr marL="0" indent="0">
              <a:buNone/>
            </a:pPr>
            <a:r>
              <a:rPr lang="en-US" altLang="en-US" sz="3000" b="1" u="sng" dirty="0">
                <a:latin typeface="Baskerville Old Face" panose="02020602080505020303" pitchFamily="18" charset="0"/>
              </a:rPr>
              <a:t>Headstones and Markers</a:t>
            </a:r>
          </a:p>
          <a:p>
            <a:r>
              <a:rPr lang="en-US" altLang="en-US" sz="2800" dirty="0">
                <a:latin typeface="Baskerville Old Face" panose="02020602080505020303" pitchFamily="18" charset="0"/>
              </a:rPr>
              <a:t>VA can furnish a marker or headstone for the unmarked grave of an eligible veteran</a:t>
            </a:r>
            <a:endParaRPr lang="en-US" altLang="en-US" sz="1400" dirty="0">
              <a:latin typeface="Baskerville Old Face" panose="02020602080505020303" pitchFamily="18" charset="0"/>
            </a:endParaRPr>
          </a:p>
          <a:p>
            <a:pPr marL="0" indent="0">
              <a:buNone/>
            </a:pPr>
            <a:r>
              <a:rPr lang="en-US" altLang="en-US" sz="3000" b="1" u="sng" dirty="0">
                <a:latin typeface="Baskerville Old Face" panose="02020602080505020303" pitchFamily="18" charset="0"/>
              </a:rPr>
              <a:t>Presidential Memorial Certificate</a:t>
            </a:r>
          </a:p>
          <a:p>
            <a:r>
              <a:rPr lang="en-US" altLang="en-US" sz="2700" dirty="0">
                <a:latin typeface="Baskerville Old Face" panose="02020602080505020303" pitchFamily="18" charset="0"/>
              </a:rPr>
              <a:t>A Presidential Memorial Certificate (PMC) is a paper certificate that bears the official signature of the current President of the United States. This certificate can be requested by any of the veteran’s loved ones</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42</a:t>
            </a:fld>
            <a:endParaRPr lang="en-US" altLang="en-US">
              <a:solidFill>
                <a:prstClr val="black">
                  <a:tint val="75000"/>
                </a:prstClr>
              </a:solidFill>
            </a:endParaRPr>
          </a:p>
        </p:txBody>
      </p:sp>
      <p:sp>
        <p:nvSpPr>
          <p:cNvPr id="5" name="TextBox 4"/>
          <p:cNvSpPr txBox="1"/>
          <p:nvPr/>
        </p:nvSpPr>
        <p:spPr>
          <a:xfrm>
            <a:off x="126124" y="325409"/>
            <a:ext cx="813297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Burial Benefits</a:t>
            </a:r>
          </a:p>
        </p:txBody>
      </p:sp>
    </p:spTree>
    <p:extLst>
      <p:ext uri="{BB962C8B-B14F-4D97-AF65-F5344CB8AC3E}">
        <p14:creationId xmlns:p14="http://schemas.microsoft.com/office/powerpoint/2010/main" val="20914488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0" y="1839310"/>
            <a:ext cx="10972800" cy="4517042"/>
          </a:xfrm>
        </p:spPr>
        <p:txBody>
          <a:bodyPr>
            <a:noAutofit/>
          </a:bodyPr>
          <a:lstStyle/>
          <a:p>
            <a:pPr marL="0" indent="0">
              <a:buNone/>
            </a:pPr>
            <a:r>
              <a:rPr lang="en-US" altLang="en-US" sz="3000" b="1" u="sng" dirty="0">
                <a:latin typeface="Baskerville Old Face" panose="02020602080505020303" pitchFamily="18" charset="0"/>
              </a:rPr>
              <a:t>Pre-need eligibility for burial in a VA cemetery </a:t>
            </a:r>
          </a:p>
          <a:p>
            <a:r>
              <a:rPr lang="en-US" altLang="en-US" sz="3000" dirty="0">
                <a:latin typeface="Baskerville Old Face" panose="02020602080505020303" pitchFamily="18" charset="0"/>
              </a:rPr>
              <a:t>Veterans can apply to find out in advance if they can be buried in a VA national cemetery. This is called a pre-need determination of eligibility—and it can help make the burial planning process easier for the veteran’s family members in their time of need.</a:t>
            </a:r>
          </a:p>
          <a:p>
            <a:endParaRPr lang="en-US" altLang="en-US" sz="3000" dirty="0">
              <a:latin typeface="Baskerville Old Face" panose="02020602080505020303" pitchFamily="18" charset="0"/>
            </a:endParaRPr>
          </a:p>
          <a:p>
            <a:r>
              <a:rPr lang="en-US" altLang="en-US" sz="3000" dirty="0">
                <a:latin typeface="Baskerville Old Face" panose="02020602080505020303" pitchFamily="18" charset="0"/>
              </a:rPr>
              <a:t>This is not a reservation; receiving a pre-need determination of eligibility doesn’t guarantee that the veteran will be buried in a specific VA national cemetery or a specific plot.</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43</a:t>
            </a:fld>
            <a:endParaRPr lang="en-US" altLang="en-US">
              <a:solidFill>
                <a:prstClr val="black">
                  <a:tint val="75000"/>
                </a:prstClr>
              </a:solidFill>
            </a:endParaRPr>
          </a:p>
        </p:txBody>
      </p:sp>
      <p:sp>
        <p:nvSpPr>
          <p:cNvPr id="5" name="TextBox 4"/>
          <p:cNvSpPr txBox="1"/>
          <p:nvPr/>
        </p:nvSpPr>
        <p:spPr>
          <a:xfrm>
            <a:off x="126124" y="325409"/>
            <a:ext cx="813297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Burial Benefits</a:t>
            </a:r>
          </a:p>
        </p:txBody>
      </p:sp>
    </p:spTree>
    <p:extLst>
      <p:ext uri="{BB962C8B-B14F-4D97-AF65-F5344CB8AC3E}">
        <p14:creationId xmlns:p14="http://schemas.microsoft.com/office/powerpoint/2010/main" val="30013239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9090" y="1396181"/>
            <a:ext cx="10983309" cy="5043948"/>
          </a:xfrm>
        </p:spPr>
        <p:txBody>
          <a:bodyPr>
            <a:normAutofit/>
          </a:bodyPr>
          <a:lstStyle/>
          <a:p>
            <a:pPr>
              <a:defRPr/>
            </a:pPr>
            <a:endParaRPr lang="en-US" altLang="en-US" sz="1400" dirty="0">
              <a:latin typeface="Baskerville Old Face" panose="02020602080505020303" pitchFamily="18" charset="0"/>
            </a:endParaRPr>
          </a:p>
          <a:p>
            <a:pPr>
              <a:defRPr/>
            </a:pPr>
            <a:r>
              <a:rPr lang="en-US" altLang="en-US" sz="2800" dirty="0">
                <a:latin typeface="Baskerville Old Face" panose="02020602080505020303" pitchFamily="18" charset="0"/>
              </a:rPr>
              <a:t>If a veteran wants to file a claim but needs additional time to gather the information needed to file, an Intent to File form should be used</a:t>
            </a:r>
          </a:p>
          <a:p>
            <a:pPr>
              <a:defRPr/>
            </a:pPr>
            <a:endParaRPr lang="en-US" altLang="en-US" sz="1400" dirty="0">
              <a:latin typeface="Baskerville Old Face" panose="02020602080505020303" pitchFamily="18" charset="0"/>
            </a:endParaRPr>
          </a:p>
          <a:p>
            <a:pPr>
              <a:defRPr/>
            </a:pPr>
            <a:r>
              <a:rPr lang="en-US" altLang="en-US" sz="2800" dirty="0">
                <a:latin typeface="Baskerville Old Face" panose="02020602080505020303" pitchFamily="18" charset="0"/>
              </a:rPr>
              <a:t>Intent to File (VA Form 21-0966) should be filed with the DSO, or by having the veteran start a claim in eBenefits on your first interaction with the veteran.</a:t>
            </a:r>
          </a:p>
          <a:p>
            <a:pPr>
              <a:defRPr/>
            </a:pPr>
            <a:endParaRPr lang="en-US" altLang="en-US" sz="1400" dirty="0">
              <a:latin typeface="Baskerville Old Face" panose="02020602080505020303" pitchFamily="18" charset="0"/>
            </a:endParaRPr>
          </a:p>
          <a:p>
            <a:pPr>
              <a:defRPr/>
            </a:pPr>
            <a:r>
              <a:rPr lang="en-US" altLang="en-US" sz="2800" dirty="0">
                <a:latin typeface="Baskerville Old Face" panose="02020602080505020303" pitchFamily="18" charset="0"/>
              </a:rPr>
              <a:t>Intent to File protects the veteran’s effective date for compensation, pension, or survivor’s benefits for </a:t>
            </a:r>
            <a:r>
              <a:rPr lang="en-US" altLang="en-US" sz="2800" b="1" u="sng" dirty="0">
                <a:latin typeface="Baskerville Old Face" panose="02020602080505020303" pitchFamily="18" charset="0"/>
              </a:rPr>
              <a:t>one year</a:t>
            </a:r>
            <a:r>
              <a:rPr lang="en-US" altLang="en-US" sz="2800" dirty="0">
                <a:latin typeface="Baskerville Old Face" panose="02020602080505020303" pitchFamily="18" charset="0"/>
              </a:rPr>
              <a:t> which allows time to gather supporting evidence.</a:t>
            </a:r>
          </a:p>
          <a:p>
            <a:pPr>
              <a:defRPr/>
            </a:pPr>
            <a:endParaRPr lang="en-US" altLang="en-US" sz="2800" dirty="0">
              <a:latin typeface="Baskerville Old Face" panose="02020602080505020303" pitchFamily="18" charset="0"/>
            </a:endParaRPr>
          </a:p>
          <a:p>
            <a:pPr>
              <a:defRPr/>
            </a:pPr>
            <a:endParaRPr lang="en-US" altLang="en-US" sz="2800" dirty="0">
              <a:latin typeface="Baskerville Old Face" panose="02020602080505020303" pitchFamily="18" charset="0"/>
            </a:endParaRPr>
          </a:p>
          <a:p>
            <a:pPr>
              <a:defRPr/>
            </a:pPr>
            <a:endParaRPr lang="en-US" altLang="en-US" sz="1600" dirty="0">
              <a:latin typeface="Baskerville Old Face" panose="02020602080505020303" pitchFamily="18" charset="0"/>
            </a:endParaRPr>
          </a:p>
          <a:p>
            <a:pPr>
              <a:defRPr/>
            </a:pPr>
            <a:endParaRPr lang="en-US" altLang="en-US" sz="28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44</a:t>
            </a:fld>
            <a:endParaRPr lang="en-US" altLang="en-US">
              <a:solidFill>
                <a:prstClr val="black">
                  <a:tint val="75000"/>
                </a:prstClr>
              </a:solidFill>
            </a:endParaRPr>
          </a:p>
        </p:txBody>
      </p:sp>
      <p:sp>
        <p:nvSpPr>
          <p:cNvPr id="5" name="TextBox 4"/>
          <p:cNvSpPr txBox="1"/>
          <p:nvPr/>
        </p:nvSpPr>
        <p:spPr>
          <a:xfrm>
            <a:off x="136634" y="325410"/>
            <a:ext cx="812246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Intent to File</a:t>
            </a:r>
          </a:p>
        </p:txBody>
      </p:sp>
    </p:spTree>
    <p:extLst>
      <p:ext uri="{BB962C8B-B14F-4D97-AF65-F5344CB8AC3E}">
        <p14:creationId xmlns:p14="http://schemas.microsoft.com/office/powerpoint/2010/main" val="1583548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09" y="1608083"/>
            <a:ext cx="11067393" cy="4748269"/>
          </a:xfrm>
        </p:spPr>
        <p:txBody>
          <a:bodyPr>
            <a:noAutofit/>
          </a:bodyPr>
          <a:lstStyle/>
          <a:p>
            <a:r>
              <a:rPr lang="en-US" altLang="en-US" sz="3000" dirty="0">
                <a:latin typeface="Baskerville Old Face" panose="02020602080505020303" pitchFamily="18" charset="0"/>
              </a:rPr>
              <a:t>What can you do to assist the veteran and DSO in submitting a substantially complete claim?</a:t>
            </a:r>
          </a:p>
          <a:p>
            <a:endParaRPr lang="en-US" altLang="en-US" sz="1000" dirty="0">
              <a:latin typeface="Baskerville Old Face" panose="02020602080505020303" pitchFamily="18" charset="0"/>
            </a:endParaRPr>
          </a:p>
          <a:p>
            <a:pPr lvl="1"/>
            <a:r>
              <a:rPr lang="en-US" altLang="en-US" sz="2700" dirty="0">
                <a:latin typeface="Baskerville Old Face" panose="02020602080505020303" pitchFamily="18" charset="0"/>
              </a:rPr>
              <a:t>Inform the veteran of the evidence required for their claim(s)</a:t>
            </a:r>
          </a:p>
          <a:p>
            <a:pPr marL="342900" lvl="1" indent="0">
              <a:buNone/>
            </a:pPr>
            <a:endParaRPr lang="en-US" altLang="en-US" sz="2700" dirty="0">
              <a:latin typeface="Baskerville Old Face" panose="02020602080505020303" pitchFamily="18" charset="0"/>
            </a:endParaRPr>
          </a:p>
          <a:p>
            <a:r>
              <a:rPr lang="en-US" altLang="en-US" sz="3000" dirty="0">
                <a:latin typeface="Baskerville Old Face" panose="02020602080505020303" pitchFamily="18" charset="0"/>
              </a:rPr>
              <a:t>Depending on the benefit sought, ask the veteran to gather and submit:</a:t>
            </a:r>
          </a:p>
          <a:p>
            <a:pPr lvl="1"/>
            <a:r>
              <a:rPr lang="en-US" altLang="en-US" sz="2700" dirty="0">
                <a:latin typeface="Baskerville Old Face" panose="02020602080505020303" pitchFamily="18" charset="0"/>
              </a:rPr>
              <a:t>Service Treatment Records/Service records/DD-214</a:t>
            </a:r>
          </a:p>
          <a:p>
            <a:pPr lvl="1"/>
            <a:r>
              <a:rPr lang="en-US" altLang="en-US" sz="2700" dirty="0">
                <a:latin typeface="Baskerville Old Face" panose="02020602080505020303" pitchFamily="18" charset="0"/>
              </a:rPr>
              <a:t>Private medical records</a:t>
            </a:r>
          </a:p>
          <a:p>
            <a:pPr lvl="1"/>
            <a:r>
              <a:rPr lang="en-US" altLang="en-US" sz="2700" dirty="0">
                <a:latin typeface="Baskerville Old Face" panose="02020602080505020303" pitchFamily="18" charset="0"/>
              </a:rPr>
              <a:t>Marriage certificates/divorce decrees</a:t>
            </a:r>
          </a:p>
          <a:p>
            <a:pPr lvl="1"/>
            <a:r>
              <a:rPr lang="en-US" altLang="en-US" sz="2700" dirty="0">
                <a:latin typeface="Baskerville Old Face" panose="02020602080505020303" pitchFamily="18" charset="0"/>
              </a:rPr>
              <a:t>Birth Certificates and Social Security cards for dependent children</a:t>
            </a:r>
          </a:p>
          <a:p>
            <a:pPr lvl="1"/>
            <a:r>
              <a:rPr lang="en-US" altLang="en-US" sz="2700" dirty="0">
                <a:latin typeface="Baskerville Old Face" panose="02020602080505020303" pitchFamily="18" charset="0"/>
              </a:rPr>
              <a:t>Financial statements</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45</a:t>
            </a:fld>
            <a:endParaRPr lang="en-US" altLang="en-US">
              <a:solidFill>
                <a:prstClr val="black">
                  <a:tint val="75000"/>
                </a:prstClr>
              </a:solidFill>
            </a:endParaRPr>
          </a:p>
        </p:txBody>
      </p:sp>
      <p:sp>
        <p:nvSpPr>
          <p:cNvPr id="5" name="TextBox 4"/>
          <p:cNvSpPr txBox="1"/>
          <p:nvPr/>
        </p:nvSpPr>
        <p:spPr>
          <a:xfrm>
            <a:off x="126124" y="325409"/>
            <a:ext cx="813297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Evidence</a:t>
            </a:r>
          </a:p>
        </p:txBody>
      </p:sp>
    </p:spTree>
    <p:extLst>
      <p:ext uri="{BB962C8B-B14F-4D97-AF65-F5344CB8AC3E}">
        <p14:creationId xmlns:p14="http://schemas.microsoft.com/office/powerpoint/2010/main" val="1519679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3"/>
          <p:cNvSpPr>
            <a:spLocks noGrp="1" noChangeArrowheads="1"/>
          </p:cNvSpPr>
          <p:nvPr>
            <p:ph idx="1"/>
          </p:nvPr>
        </p:nvSpPr>
        <p:spPr bwMode="auto">
          <a:xfrm>
            <a:off x="1624014" y="3728710"/>
            <a:ext cx="8907353" cy="26961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8000" b="1" dirty="0">
                <a:solidFill>
                  <a:srgbClr val="000066"/>
                </a:solidFill>
                <a:latin typeface="Baskerville Old Face" panose="02020602080505020303" pitchFamily="18" charset="0"/>
              </a:rPr>
              <a:t>VA FORMS</a:t>
            </a:r>
          </a:p>
          <a:p>
            <a:pPr lvl="0" algn="ctr">
              <a:spcBef>
                <a:spcPct val="0"/>
              </a:spcBef>
              <a:buNone/>
            </a:pPr>
            <a:r>
              <a:rPr lang="en-US" altLang="en-US" sz="4000" dirty="0">
                <a:solidFill>
                  <a:prstClr val="black"/>
                </a:solidFill>
                <a:latin typeface="Baskerville Old Face" panose="02020602080505020303" pitchFamily="18" charset="0"/>
              </a:rPr>
              <a:t>Get all the VA Forms you want or need at:</a:t>
            </a:r>
          </a:p>
          <a:p>
            <a:pPr lvl="0" algn="ctr">
              <a:spcBef>
                <a:spcPct val="0"/>
              </a:spcBef>
              <a:buNone/>
            </a:pPr>
            <a:endParaRPr lang="en-US" altLang="en-US" sz="2400" b="1" dirty="0">
              <a:solidFill>
                <a:srgbClr val="008000"/>
              </a:solidFill>
              <a:latin typeface="Arial Narrow" panose="020B0606020202030204" pitchFamily="34" charset="0"/>
            </a:endParaRPr>
          </a:p>
          <a:p>
            <a:pPr lvl="0" algn="ctr">
              <a:spcBef>
                <a:spcPct val="0"/>
              </a:spcBef>
              <a:buNone/>
            </a:pPr>
            <a:r>
              <a:rPr lang="en-US" altLang="en-US" sz="4400" dirty="0">
                <a:solidFill>
                  <a:srgbClr val="000066"/>
                </a:solidFill>
                <a:latin typeface="Baskerville Old Face" panose="02020602080505020303" pitchFamily="18" charset="0"/>
                <a:hlinkClick r:id="rId3"/>
              </a:rPr>
              <a:t>www.va.gov/vaforms</a:t>
            </a:r>
            <a:r>
              <a:rPr lang="en-US" altLang="en-US" sz="4400" dirty="0">
                <a:solidFill>
                  <a:srgbClr val="000066"/>
                </a:solidFill>
                <a:latin typeface="Baskerville Old Face" panose="02020602080505020303" pitchFamily="18" charset="0"/>
              </a:rPr>
              <a:t> </a:t>
            </a: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46</a:t>
            </a:fld>
            <a:endParaRPr lang="en-US" altLang="en-US">
              <a:solidFill>
                <a:prstClr val="black">
                  <a:tint val="75000"/>
                </a:prstClr>
              </a:solidFill>
            </a:endParaRPr>
          </a:p>
        </p:txBody>
      </p:sp>
      <p:pic>
        <p:nvPicPr>
          <p:cNvPr id="7" name="Picture 21" descr="Image result for VA.GOV"/>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95711" y="1593851"/>
            <a:ext cx="3355820" cy="1921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28146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9090" y="1312404"/>
            <a:ext cx="10993820" cy="5043948"/>
          </a:xfrm>
        </p:spPr>
        <p:txBody>
          <a:bodyPr>
            <a:normAutofit/>
          </a:bodyPr>
          <a:lstStyle/>
          <a:p>
            <a:pPr marL="0" indent="0" algn="ctr">
              <a:spcBef>
                <a:spcPct val="0"/>
              </a:spcBef>
              <a:buNone/>
            </a:pPr>
            <a:r>
              <a:rPr lang="en-US" altLang="en-US" sz="2800" b="1" u="sng" dirty="0">
                <a:latin typeface="Baskerville Old Face" panose="02020602080505020303" pitchFamily="18" charset="0"/>
              </a:rPr>
              <a:t>COMMONLY USED VA FORMS OVERVIEW</a:t>
            </a:r>
            <a:r>
              <a:rPr lang="en-US" altLang="en-US" sz="2800" b="1" u="sng" dirty="0">
                <a:latin typeface="Arial Narrow" panose="020B0606020202030204" pitchFamily="34" charset="0"/>
              </a:rPr>
              <a:t>:</a:t>
            </a:r>
          </a:p>
          <a:p>
            <a:pPr>
              <a:spcBef>
                <a:spcPct val="0"/>
              </a:spcBef>
            </a:pPr>
            <a:endParaRPr lang="en-US" altLang="en-US" sz="2800" b="1"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47</a:t>
            </a:fld>
            <a:endParaRPr lang="en-US" altLang="en-US">
              <a:solidFill>
                <a:prstClr val="black">
                  <a:tint val="75000"/>
                </a:prstClr>
              </a:solidFill>
            </a:endParaRPr>
          </a:p>
        </p:txBody>
      </p:sp>
      <p:sp>
        <p:nvSpPr>
          <p:cNvPr id="5" name="TextBox 4"/>
          <p:cNvSpPr txBox="1"/>
          <p:nvPr/>
        </p:nvSpPr>
        <p:spPr>
          <a:xfrm>
            <a:off x="147146" y="325410"/>
            <a:ext cx="8111952"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VA Forms</a:t>
            </a:r>
          </a:p>
        </p:txBody>
      </p:sp>
      <p:sp>
        <p:nvSpPr>
          <p:cNvPr id="6" name="Text Box 17"/>
          <p:cNvSpPr txBox="1">
            <a:spLocks noChangeArrowheads="1"/>
          </p:cNvSpPr>
          <p:nvPr/>
        </p:nvSpPr>
        <p:spPr bwMode="auto">
          <a:xfrm>
            <a:off x="588580" y="1876371"/>
            <a:ext cx="1100433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en-US" altLang="en-US" sz="2400" b="1" dirty="0">
                <a:latin typeface="Baskerville Old Face" panose="02020602080505020303" pitchFamily="18" charset="0"/>
              </a:rPr>
              <a:t>VA FORM 21-22 	 - </a:t>
            </a:r>
            <a:r>
              <a:rPr lang="en-US" altLang="en-US" sz="1800" b="1" dirty="0">
                <a:latin typeface="Baskerville Old Face" panose="02020602080505020303" pitchFamily="18" charset="0"/>
              </a:rPr>
              <a:t>Appointment of Veterans Service Organization </a:t>
            </a:r>
            <a:r>
              <a:rPr lang="en-US" altLang="en-US" sz="2400" b="1" dirty="0">
                <a:latin typeface="Baskerville Old Face" panose="02020602080505020303" pitchFamily="18" charset="0"/>
              </a:rPr>
              <a:t>	</a:t>
            </a:r>
          </a:p>
          <a:p>
            <a:pPr eaLnBrk="1" hangingPunct="1">
              <a:spcBef>
                <a:spcPct val="0"/>
              </a:spcBef>
              <a:buFontTx/>
              <a:buNone/>
            </a:pPr>
            <a:r>
              <a:rPr lang="en-US" altLang="en-US" sz="2400" b="1" dirty="0">
                <a:latin typeface="Baskerville Old Face" panose="02020602080505020303" pitchFamily="18" charset="0"/>
              </a:rPr>
              <a:t>VA FORM 21-0966	 - </a:t>
            </a:r>
            <a:r>
              <a:rPr lang="en-US" altLang="en-US" sz="1800" b="1" dirty="0">
                <a:latin typeface="Baskerville Old Face" panose="02020602080505020303" pitchFamily="18" charset="0"/>
              </a:rPr>
              <a:t>Intent to File       </a:t>
            </a:r>
            <a:endParaRPr lang="en-US" altLang="en-US" sz="2400" b="1" dirty="0">
              <a:latin typeface="Baskerville Old Face" panose="02020602080505020303" pitchFamily="18" charset="0"/>
            </a:endParaRPr>
          </a:p>
          <a:p>
            <a:pPr>
              <a:spcBef>
                <a:spcPct val="0"/>
              </a:spcBef>
              <a:buNone/>
            </a:pPr>
            <a:r>
              <a:rPr lang="en-US" altLang="en-US" sz="2400" b="1" dirty="0">
                <a:latin typeface="Baskerville Old Face" panose="02020602080505020303" pitchFamily="18" charset="0"/>
              </a:rPr>
              <a:t>VA FORM 21-4142	 - </a:t>
            </a:r>
            <a:r>
              <a:rPr lang="en-US" altLang="en-US" sz="2000" b="1" dirty="0">
                <a:latin typeface="Baskerville Old Face" panose="02020602080505020303" pitchFamily="18" charset="0"/>
              </a:rPr>
              <a:t>Authorization &amp; Consent to Release Information to the DVA</a:t>
            </a:r>
          </a:p>
          <a:p>
            <a:pPr>
              <a:spcBef>
                <a:spcPct val="0"/>
              </a:spcBef>
              <a:buNone/>
            </a:pPr>
            <a:r>
              <a:rPr lang="en-US" altLang="en-US" sz="2400" b="1" dirty="0">
                <a:latin typeface="Baskerville Old Face" panose="02020602080505020303" pitchFamily="18" charset="0"/>
              </a:rPr>
              <a:t>VA FORM 21-4142a	 - </a:t>
            </a:r>
            <a:r>
              <a:rPr lang="en-US" altLang="en-US" sz="1900" b="1" dirty="0">
                <a:latin typeface="Baskerville Old Face" panose="02020602080505020303" pitchFamily="18" charset="0"/>
              </a:rPr>
              <a:t>General Release for Medical Provider Information to the DVA</a:t>
            </a:r>
          </a:p>
          <a:p>
            <a:pPr>
              <a:spcBef>
                <a:spcPct val="0"/>
              </a:spcBef>
              <a:buNone/>
            </a:pPr>
            <a:r>
              <a:rPr lang="en-US" altLang="en-US" sz="2400" b="1" dirty="0">
                <a:latin typeface="Baskerville Old Face" panose="02020602080505020303" pitchFamily="18" charset="0"/>
              </a:rPr>
              <a:t>VA FORM 21-526EZ	 - </a:t>
            </a:r>
            <a:r>
              <a:rPr lang="en-US" altLang="en-US" sz="1800" b="1" dirty="0">
                <a:latin typeface="Baskerville Old Face" panose="02020602080505020303" pitchFamily="18" charset="0"/>
              </a:rPr>
              <a:t>Application for Disability Compensation</a:t>
            </a:r>
            <a:r>
              <a:rPr lang="en-US" altLang="en-US" sz="2400" b="1" dirty="0">
                <a:latin typeface="Baskerville Old Face" panose="02020602080505020303" pitchFamily="18" charset="0"/>
              </a:rPr>
              <a:t>	 </a:t>
            </a:r>
          </a:p>
          <a:p>
            <a:pPr>
              <a:spcBef>
                <a:spcPct val="0"/>
              </a:spcBef>
              <a:buNone/>
            </a:pPr>
            <a:r>
              <a:rPr lang="en-US" altLang="en-US" sz="2400" b="1" dirty="0">
                <a:latin typeface="Baskerville Old Face" panose="02020602080505020303" pitchFamily="18" charset="0"/>
              </a:rPr>
              <a:t>VA FORM 21-527EZ	 - </a:t>
            </a:r>
            <a:r>
              <a:rPr lang="en-US" altLang="en-US" sz="1800" b="1" dirty="0">
                <a:latin typeface="Baskerville Old Face" panose="02020602080505020303" pitchFamily="18" charset="0"/>
              </a:rPr>
              <a:t>Application for Pension</a:t>
            </a:r>
          </a:p>
          <a:p>
            <a:pPr>
              <a:spcBef>
                <a:spcPct val="0"/>
              </a:spcBef>
              <a:buNone/>
            </a:pPr>
            <a:r>
              <a:rPr lang="en-US" altLang="en-US" sz="2400" b="1" dirty="0">
                <a:latin typeface="Baskerville Old Face" panose="02020602080505020303" pitchFamily="18" charset="0"/>
              </a:rPr>
              <a:t>VA FORM 21-534EZ	 - </a:t>
            </a:r>
            <a:r>
              <a:rPr lang="en-US" altLang="en-US" sz="1800" b="1" dirty="0">
                <a:latin typeface="Baskerville Old Face" panose="02020602080505020303" pitchFamily="18" charset="0"/>
              </a:rPr>
              <a:t>Application for DIC, Death Pension, and/or Accrued Benefits</a:t>
            </a:r>
          </a:p>
          <a:p>
            <a:pPr>
              <a:spcBef>
                <a:spcPct val="0"/>
              </a:spcBef>
              <a:buNone/>
            </a:pPr>
            <a:r>
              <a:rPr lang="en-US" altLang="en-US" sz="2400" b="1" dirty="0">
                <a:latin typeface="Baskerville Old Face" panose="02020602080505020303" pitchFamily="18" charset="0"/>
              </a:rPr>
              <a:t>VA FORM 21-530 	 - </a:t>
            </a:r>
            <a:r>
              <a:rPr lang="en-US" altLang="en-US" sz="1800" b="1" dirty="0">
                <a:latin typeface="Baskerville Old Face" panose="02020602080505020303" pitchFamily="18" charset="0"/>
              </a:rPr>
              <a:t>Application for Burial Benefits </a:t>
            </a:r>
            <a:endParaRPr lang="en-US" altLang="en-US" sz="2400" b="1" dirty="0">
              <a:latin typeface="Baskerville Old Face" panose="02020602080505020303" pitchFamily="18" charset="0"/>
            </a:endParaRPr>
          </a:p>
          <a:p>
            <a:pPr eaLnBrk="1" hangingPunct="1">
              <a:spcBef>
                <a:spcPct val="0"/>
              </a:spcBef>
              <a:buFontTx/>
              <a:buNone/>
            </a:pPr>
            <a:r>
              <a:rPr lang="en-US" altLang="en-US" sz="2400" b="1" dirty="0">
                <a:latin typeface="Baskerville Old Face" panose="02020602080505020303" pitchFamily="18" charset="0"/>
              </a:rPr>
              <a:t>VA FORM 21-4138	 - </a:t>
            </a:r>
            <a:r>
              <a:rPr lang="en-US" altLang="en-US" sz="1800" b="1" dirty="0">
                <a:latin typeface="Baskerville Old Face" panose="02020602080505020303" pitchFamily="18" charset="0"/>
              </a:rPr>
              <a:t>Statement in Support of Claim </a:t>
            </a:r>
            <a:endParaRPr lang="en-US" altLang="en-US" sz="2400" b="1" dirty="0">
              <a:latin typeface="Baskerville Old Face" panose="02020602080505020303" pitchFamily="18" charset="0"/>
            </a:endParaRPr>
          </a:p>
          <a:p>
            <a:pPr>
              <a:spcBef>
                <a:spcPct val="0"/>
              </a:spcBef>
              <a:buNone/>
            </a:pPr>
            <a:r>
              <a:rPr lang="en-US" altLang="en-US" sz="2400" b="1" dirty="0">
                <a:latin typeface="Baskerville Old Face" panose="02020602080505020303" pitchFamily="18" charset="0"/>
              </a:rPr>
              <a:t>VA FORM 21-2680	 - </a:t>
            </a:r>
            <a:r>
              <a:rPr lang="en-US" altLang="en-US" sz="1800" b="1" dirty="0">
                <a:latin typeface="Baskerville Old Face" panose="02020602080505020303" pitchFamily="18" charset="0"/>
              </a:rPr>
              <a:t>Exam for Housebound or Permanent Need For Aid and Attendance</a:t>
            </a:r>
          </a:p>
          <a:p>
            <a:pPr>
              <a:spcBef>
                <a:spcPct val="0"/>
              </a:spcBef>
              <a:buNone/>
            </a:pPr>
            <a:r>
              <a:rPr lang="en-US" altLang="en-US" sz="2400" b="1" dirty="0">
                <a:latin typeface="Baskerville Old Face" panose="02020602080505020303" pitchFamily="18" charset="0"/>
              </a:rPr>
              <a:t>VA FORM 21-0781	 - </a:t>
            </a:r>
            <a:r>
              <a:rPr lang="en-US" altLang="en-US" sz="2000" b="1" dirty="0">
                <a:latin typeface="Baskerville Old Face" panose="02020602080505020303" pitchFamily="18" charset="0"/>
              </a:rPr>
              <a:t>Statement in Support of Claim for PTSD</a:t>
            </a:r>
          </a:p>
          <a:p>
            <a:pPr>
              <a:spcBef>
                <a:spcPct val="0"/>
              </a:spcBef>
              <a:buNone/>
            </a:pPr>
            <a:r>
              <a:rPr lang="en-US" altLang="en-US" sz="2400" b="1" dirty="0">
                <a:latin typeface="Baskerville Old Face" panose="02020602080505020303" pitchFamily="18" charset="0"/>
              </a:rPr>
              <a:t>VA FORM 21-0781a	 - </a:t>
            </a:r>
            <a:r>
              <a:rPr lang="en-US" altLang="en-US" sz="1800" b="1" dirty="0">
                <a:latin typeface="Baskerville Old Face" panose="02020602080505020303" pitchFamily="18" charset="0"/>
              </a:rPr>
              <a:t>Statement in Support of Claim for PTSD Secondary to Personal Assault</a:t>
            </a:r>
          </a:p>
        </p:txBody>
      </p:sp>
    </p:spTree>
    <p:extLst>
      <p:ext uri="{BB962C8B-B14F-4D97-AF65-F5344CB8AC3E}">
        <p14:creationId xmlns:p14="http://schemas.microsoft.com/office/powerpoint/2010/main" val="12810317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60938"/>
            <a:ext cx="10972800" cy="4895414"/>
          </a:xfrm>
        </p:spPr>
        <p:txBody>
          <a:bodyPr>
            <a:normAutofit/>
          </a:bodyPr>
          <a:lstStyle/>
          <a:p>
            <a:pPr marL="0" indent="0" algn="ctr">
              <a:spcBef>
                <a:spcPct val="0"/>
              </a:spcBef>
              <a:buNone/>
            </a:pPr>
            <a:r>
              <a:rPr lang="en-US" altLang="en-US" sz="2800" b="1" u="sng" dirty="0">
                <a:latin typeface="Baskerville Old Face" panose="02020602080505020303" pitchFamily="18" charset="0"/>
              </a:rPr>
              <a:t>COMMONLY USED VA FORMS OVERVIEW</a:t>
            </a:r>
            <a:r>
              <a:rPr lang="en-US" altLang="en-US" sz="2800" b="1" u="sng" dirty="0">
                <a:latin typeface="Arial Narrow" panose="020B0606020202030204" pitchFamily="34" charset="0"/>
              </a:rPr>
              <a:t>:</a:t>
            </a:r>
          </a:p>
          <a:p>
            <a:pPr>
              <a:spcBef>
                <a:spcPct val="0"/>
              </a:spcBef>
            </a:pPr>
            <a:endParaRPr lang="en-US" altLang="en-US" sz="2800" b="1"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48</a:t>
            </a:fld>
            <a:endParaRPr lang="en-US" altLang="en-US">
              <a:solidFill>
                <a:prstClr val="black">
                  <a:tint val="75000"/>
                </a:prstClr>
              </a:solidFill>
            </a:endParaRPr>
          </a:p>
        </p:txBody>
      </p:sp>
      <p:sp>
        <p:nvSpPr>
          <p:cNvPr id="5" name="TextBox 4"/>
          <p:cNvSpPr txBox="1"/>
          <p:nvPr/>
        </p:nvSpPr>
        <p:spPr>
          <a:xfrm>
            <a:off x="136634" y="325410"/>
            <a:ext cx="8122463"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VA Forms</a:t>
            </a:r>
          </a:p>
        </p:txBody>
      </p:sp>
      <p:sp>
        <p:nvSpPr>
          <p:cNvPr id="6" name="Text Box 17"/>
          <p:cNvSpPr txBox="1">
            <a:spLocks noChangeArrowheads="1"/>
          </p:cNvSpPr>
          <p:nvPr/>
        </p:nvSpPr>
        <p:spPr bwMode="auto">
          <a:xfrm>
            <a:off x="620110" y="2364828"/>
            <a:ext cx="10962290" cy="3541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en-US" altLang="en-US" sz="2400" b="1" dirty="0">
                <a:latin typeface="Baskerville Old Face" panose="02020602080505020303" pitchFamily="18" charset="0"/>
              </a:rPr>
              <a:t>VA FORM 21-686c	 - </a:t>
            </a:r>
            <a:r>
              <a:rPr lang="en-US" altLang="en-US" sz="2000" b="1" dirty="0">
                <a:latin typeface="Baskerville Old Face" panose="02020602080505020303" pitchFamily="18" charset="0"/>
              </a:rPr>
              <a:t>Declaration of Status of Dependents</a:t>
            </a:r>
            <a:endParaRPr lang="en-US" altLang="en-US" sz="2400" b="1" dirty="0">
              <a:latin typeface="Baskerville Old Face" panose="02020602080505020303" pitchFamily="18" charset="0"/>
            </a:endParaRPr>
          </a:p>
          <a:p>
            <a:pPr>
              <a:spcBef>
                <a:spcPct val="0"/>
              </a:spcBef>
              <a:buNone/>
            </a:pPr>
            <a:r>
              <a:rPr lang="en-US" altLang="en-US" sz="2400" b="1" dirty="0">
                <a:latin typeface="Baskerville Old Face" panose="02020602080505020303" pitchFamily="18" charset="0"/>
              </a:rPr>
              <a:t>VA FORM 21-674	 - </a:t>
            </a:r>
            <a:r>
              <a:rPr lang="en-US" altLang="en-US" sz="2000" b="1" dirty="0">
                <a:latin typeface="Baskerville Old Face" panose="02020602080505020303" pitchFamily="18" charset="0"/>
              </a:rPr>
              <a:t>Request for Approval of School Attendance</a:t>
            </a:r>
          </a:p>
          <a:p>
            <a:pPr>
              <a:spcBef>
                <a:spcPct val="0"/>
              </a:spcBef>
              <a:buNone/>
            </a:pPr>
            <a:r>
              <a:rPr lang="en-US" altLang="en-US" sz="2400" b="1" dirty="0">
                <a:latin typeface="Baskerville Old Face" panose="02020602080505020303" pitchFamily="18" charset="0"/>
              </a:rPr>
              <a:t>VA FORM 10-182	 - </a:t>
            </a:r>
            <a:r>
              <a:rPr lang="en-US" altLang="en-US" sz="1800" b="1" dirty="0">
                <a:latin typeface="Baskerville Old Face" panose="02020602080505020303" pitchFamily="18" charset="0"/>
              </a:rPr>
              <a:t>Decision Review Request: Board Appeal (Notice Of Disagreement)</a:t>
            </a:r>
          </a:p>
          <a:p>
            <a:pPr>
              <a:spcBef>
                <a:spcPct val="0"/>
              </a:spcBef>
              <a:buNone/>
            </a:pPr>
            <a:r>
              <a:rPr lang="en-US" altLang="en-US" sz="2400" b="1" dirty="0">
                <a:latin typeface="Baskerville Old Face" panose="02020602080505020303" pitchFamily="18" charset="0"/>
              </a:rPr>
              <a:t>VA FORM 20-0995	 - </a:t>
            </a:r>
            <a:r>
              <a:rPr lang="en-US" altLang="en-US" sz="2000" b="1" dirty="0">
                <a:latin typeface="Baskerville Old Face" panose="02020602080505020303" pitchFamily="18" charset="0"/>
              </a:rPr>
              <a:t>Decision Review Request: Supplemental Claim     </a:t>
            </a:r>
            <a:endParaRPr lang="en-US" altLang="en-US" sz="2400" b="1" dirty="0">
              <a:latin typeface="Baskerville Old Face" panose="02020602080505020303" pitchFamily="18" charset="0"/>
            </a:endParaRPr>
          </a:p>
          <a:p>
            <a:pPr>
              <a:spcBef>
                <a:spcPct val="0"/>
              </a:spcBef>
              <a:buNone/>
            </a:pPr>
            <a:r>
              <a:rPr lang="en-US" altLang="en-US" sz="2400" b="1" dirty="0">
                <a:latin typeface="Baskerville Old Face" panose="02020602080505020303" pitchFamily="18" charset="0"/>
              </a:rPr>
              <a:t>VA FORM 20-0996	 - </a:t>
            </a:r>
            <a:r>
              <a:rPr lang="en-US" altLang="en-US" sz="2000" b="1" dirty="0">
                <a:latin typeface="Baskerville Old Face" panose="02020602080505020303" pitchFamily="18" charset="0"/>
              </a:rPr>
              <a:t>Decision Review Request: Higher-Level Review</a:t>
            </a:r>
          </a:p>
          <a:p>
            <a:pPr>
              <a:spcBef>
                <a:spcPct val="0"/>
              </a:spcBef>
              <a:buNone/>
            </a:pPr>
            <a:r>
              <a:rPr lang="en-US" altLang="en-US" sz="2400" b="1" dirty="0">
                <a:latin typeface="Baskerville Old Face" panose="02020602080505020303" pitchFamily="18" charset="0"/>
              </a:rPr>
              <a:t>VA FORM 10-10ez	 - </a:t>
            </a:r>
            <a:r>
              <a:rPr lang="en-US" altLang="en-US" sz="2000" b="1" dirty="0">
                <a:latin typeface="Baskerville Old Face" panose="02020602080505020303" pitchFamily="18" charset="0"/>
              </a:rPr>
              <a:t>Application for Health Benefits</a:t>
            </a:r>
          </a:p>
          <a:p>
            <a:pPr>
              <a:spcBef>
                <a:spcPct val="0"/>
              </a:spcBef>
              <a:buNone/>
            </a:pPr>
            <a:r>
              <a:rPr lang="en-US" altLang="en-US" sz="2400" b="1" dirty="0">
                <a:latin typeface="Baskerville Old Face" panose="02020602080505020303" pitchFamily="18" charset="0"/>
              </a:rPr>
              <a:t>VA FORM 40-10007	 - </a:t>
            </a:r>
            <a:r>
              <a:rPr lang="en-US" altLang="en-US" sz="2000" b="1" dirty="0">
                <a:latin typeface="Baskerville Old Face" panose="02020602080505020303" pitchFamily="18" charset="0"/>
              </a:rPr>
              <a:t>Application for Pre-Need Determination of Eligibility for Burial in a VA</a:t>
            </a:r>
          </a:p>
          <a:p>
            <a:pPr>
              <a:spcBef>
                <a:spcPct val="0"/>
              </a:spcBef>
              <a:buNone/>
            </a:pPr>
            <a:r>
              <a:rPr lang="en-US" altLang="en-US" sz="2000" b="1" dirty="0">
                <a:latin typeface="Baskerville Old Face" panose="02020602080505020303" pitchFamily="18" charset="0"/>
              </a:rPr>
              <a:t> 			    National Cemetery</a:t>
            </a:r>
          </a:p>
          <a:p>
            <a:pPr eaLnBrk="1" hangingPunct="1">
              <a:spcBef>
                <a:spcPct val="0"/>
              </a:spcBef>
              <a:buFontTx/>
              <a:buNone/>
            </a:pPr>
            <a:endParaRPr lang="en-US" altLang="en-US" sz="2400" b="1" dirty="0">
              <a:latin typeface="Baskerville Old Face" panose="02020602080505020303" pitchFamily="18" charset="0"/>
            </a:endParaRPr>
          </a:p>
        </p:txBody>
      </p:sp>
    </p:spTree>
    <p:extLst>
      <p:ext uri="{BB962C8B-B14F-4D97-AF65-F5344CB8AC3E}">
        <p14:creationId xmlns:p14="http://schemas.microsoft.com/office/powerpoint/2010/main" val="13499354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93626" y="3013501"/>
            <a:ext cx="4148254" cy="830997"/>
          </a:xfrm>
          <a:prstGeom prst="rect">
            <a:avLst/>
          </a:prstGeom>
          <a:noFill/>
        </p:spPr>
        <p:txBody>
          <a:bodyPr wrap="square" rtlCol="0">
            <a:spAutoFit/>
          </a:bodyPr>
          <a:lstStyle/>
          <a:p>
            <a:pPr algn="ctr" defTabSz="685800" eaLnBrk="0" fontAlgn="base" hangingPunct="0">
              <a:spcBef>
                <a:spcPct val="0"/>
              </a:spcBef>
              <a:spcAft>
                <a:spcPct val="0"/>
              </a:spcAft>
              <a:defRPr/>
            </a:pPr>
            <a:r>
              <a:rPr lang="en-US" sz="4800" b="1" dirty="0">
                <a:solidFill>
                  <a:prstClr val="black"/>
                </a:solidFill>
                <a:latin typeface="Baskerville Old Face" panose="02020602080505020303" pitchFamily="18" charset="0"/>
                <a:cs typeface="Arial" panose="020B0604020202020204" pitchFamily="34" charset="0"/>
              </a:rPr>
              <a:t>QUESTIONS?</a:t>
            </a:r>
          </a:p>
        </p:txBody>
      </p:sp>
    </p:spTree>
    <p:extLst>
      <p:ext uri="{BB962C8B-B14F-4D97-AF65-F5344CB8AC3E}">
        <p14:creationId xmlns:p14="http://schemas.microsoft.com/office/powerpoint/2010/main" val="598289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0" y="1396181"/>
            <a:ext cx="10951779" cy="5325296"/>
          </a:xfrm>
        </p:spPr>
        <p:txBody>
          <a:bodyPr>
            <a:normAutofit/>
          </a:bodyPr>
          <a:lstStyle/>
          <a:p>
            <a:r>
              <a:rPr lang="en-US" sz="2800" dirty="0">
                <a:latin typeface="Baskerville Old Face" panose="02020602080505020303" pitchFamily="18" charset="0"/>
              </a:rPr>
              <a:t>Post Service Officers (PSOs) are local advocates who assist veterans and their loved ones in navigating a complicated benefits landscape. Post Service Officers serve as a conduit to critical programs and services in the community, but they are not accredited by the Department of Veterans Affairs for the purposes of representing claimants in their benefit claims before VA. </a:t>
            </a:r>
            <a:endParaRPr lang="en-US" sz="1600" dirty="0">
              <a:latin typeface="Baskerville Old Face" panose="02020602080505020303" pitchFamily="18" charset="0"/>
            </a:endParaRPr>
          </a:p>
          <a:p>
            <a:endParaRPr lang="en-US" sz="1500" dirty="0">
              <a:latin typeface="Baskerville Old Face" panose="02020602080505020303" pitchFamily="18" charset="0"/>
            </a:endParaRPr>
          </a:p>
          <a:p>
            <a:r>
              <a:rPr lang="en-US" sz="2800" dirty="0">
                <a:latin typeface="Baskerville Old Face" panose="02020602080505020303" pitchFamily="18" charset="0"/>
              </a:rPr>
              <a:t>Therefore, PSOs </a:t>
            </a:r>
            <a:r>
              <a:rPr lang="en-US" sz="2800" b="1" u="sng" dirty="0">
                <a:latin typeface="Baskerville Old Face" panose="02020602080505020303" pitchFamily="18" charset="0"/>
              </a:rPr>
              <a:t>DO NOT</a:t>
            </a:r>
            <a:r>
              <a:rPr lang="en-US" sz="2800" b="1" dirty="0">
                <a:latin typeface="Baskerville Old Face" panose="02020602080505020303" pitchFamily="18" charset="0"/>
              </a:rPr>
              <a:t> </a:t>
            </a:r>
            <a:r>
              <a:rPr lang="en-US" sz="2800" dirty="0">
                <a:latin typeface="Baskerville Old Face" panose="02020602080505020303" pitchFamily="18" charset="0"/>
              </a:rPr>
              <a:t>hold legal standing to represent claimants in their benefit claims before the Department of Veterans Affairs. This distinction is reserved for individuals accredited by VA through the Veterans of Foreign Wars of the U.S. in accordance with Title 38 U.S.C. § 5902 - Recognition of representatives of organizations and the VFW National Veterans Service Policy &amp; Procedure. </a:t>
            </a:r>
          </a:p>
          <a:p>
            <a:endParaRPr lang="en-US" sz="1600" dirty="0">
              <a:latin typeface="Baskerville Old Face" panose="02020602080505020303" pitchFamily="18" charset="0"/>
            </a:endParaRPr>
          </a:p>
          <a:p>
            <a:endParaRPr lang="en-US" sz="2800" dirty="0">
              <a:latin typeface="Baskerville Old Face" panose="02020602080505020303" pitchFamily="18" charset="0"/>
            </a:endParaRPr>
          </a:p>
          <a:p>
            <a:pPr marL="0" indent="0">
              <a:buNone/>
            </a:pPr>
            <a:endParaRPr lang="en-US" sz="2800" dirty="0"/>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5</a:t>
            </a:fld>
            <a:endParaRPr lang="en-US" altLang="en-US" dirty="0">
              <a:solidFill>
                <a:prstClr val="black">
                  <a:tint val="75000"/>
                </a:prstClr>
              </a:solidFill>
            </a:endParaRPr>
          </a:p>
        </p:txBody>
      </p:sp>
      <p:sp>
        <p:nvSpPr>
          <p:cNvPr id="5" name="TextBox 4"/>
          <p:cNvSpPr txBox="1"/>
          <p:nvPr/>
        </p:nvSpPr>
        <p:spPr>
          <a:xfrm>
            <a:off x="73572" y="376922"/>
            <a:ext cx="8295708"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Representation</a:t>
            </a:r>
            <a:endParaRPr lang="en-US" sz="3800" b="1" dirty="0">
              <a:solidFill>
                <a:srgbClr val="FF0000"/>
              </a:solidFill>
              <a:latin typeface="Baskerville Old Face" panose="02020602080505020303" pitchFamily="18" charset="0"/>
              <a:cs typeface="Arial" panose="020B0604020202020204" pitchFamily="34" charset="0"/>
            </a:endParaRPr>
          </a:p>
        </p:txBody>
      </p:sp>
    </p:spTree>
    <p:extLst>
      <p:ext uri="{BB962C8B-B14F-4D97-AF65-F5344CB8AC3E}">
        <p14:creationId xmlns:p14="http://schemas.microsoft.com/office/powerpoint/2010/main" val="3009040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0" y="1396181"/>
            <a:ext cx="10951779" cy="5325296"/>
          </a:xfrm>
        </p:spPr>
        <p:txBody>
          <a:bodyPr>
            <a:normAutofit/>
          </a:bodyPr>
          <a:lstStyle/>
          <a:p>
            <a:pPr marL="0" indent="0">
              <a:buNone/>
            </a:pPr>
            <a:endParaRPr lang="en-US" sz="1800" dirty="0">
              <a:latin typeface="Baskerville Old Face" panose="02020602080505020303" pitchFamily="18" charset="0"/>
            </a:endParaRPr>
          </a:p>
          <a:p>
            <a:r>
              <a:rPr lang="en-US" sz="2800" dirty="0">
                <a:latin typeface="Baskerville Old Face" panose="02020602080505020303" pitchFamily="18" charset="0"/>
              </a:rPr>
              <a:t>VA accreditation allows organizations and/or individuals the authority to represent veterans before the Department of Veterans Affairs – if you are not accredited, VA will not disclose any information to you about other veterans</a:t>
            </a:r>
          </a:p>
          <a:p>
            <a:endParaRPr lang="en-US" sz="2800" dirty="0">
              <a:latin typeface="Baskerville Old Face" panose="02020602080505020303" pitchFamily="18" charset="0"/>
            </a:endParaRPr>
          </a:p>
          <a:p>
            <a:r>
              <a:rPr lang="en-US" sz="2800" dirty="0">
                <a:latin typeface="Baskerville Old Face" panose="02020602080505020303" pitchFamily="18" charset="0"/>
              </a:rPr>
              <a:t>All Department Service Officers, Assistant Department Service Officers, &amp; Claims Consultants that work for the VFW are accredited</a:t>
            </a:r>
          </a:p>
          <a:p>
            <a:endParaRPr lang="en-US" sz="2800" dirty="0">
              <a:latin typeface="Baskerville Old Face" panose="02020602080505020303" pitchFamily="18" charset="0"/>
            </a:endParaRPr>
          </a:p>
          <a:p>
            <a:r>
              <a:rPr lang="en-US" sz="2800" dirty="0">
                <a:latin typeface="Baskerville Old Face" panose="02020602080505020303" pitchFamily="18" charset="0"/>
              </a:rPr>
              <a:t>Accredited individuals are professional advocates that have completed extensive training in veteran’s benefits and have access to resources that non-accredited individuals do not </a:t>
            </a:r>
          </a:p>
          <a:p>
            <a:endParaRPr lang="en-US" sz="2800" dirty="0">
              <a:latin typeface="Baskerville Old Face" panose="02020602080505020303" pitchFamily="18" charset="0"/>
            </a:endParaRPr>
          </a:p>
          <a:p>
            <a:pPr marL="0" indent="0">
              <a:buNone/>
            </a:pPr>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1600" dirty="0">
              <a:latin typeface="Baskerville Old Face" panose="02020602080505020303" pitchFamily="18" charset="0"/>
            </a:endParaRPr>
          </a:p>
          <a:p>
            <a:endParaRPr lang="en-US" sz="1500" dirty="0">
              <a:latin typeface="Baskerville Old Face" panose="02020602080505020303" pitchFamily="18" charset="0"/>
            </a:endParaRPr>
          </a:p>
          <a:p>
            <a:endParaRPr lang="en-US" sz="1600" dirty="0">
              <a:latin typeface="Baskerville Old Face" panose="02020602080505020303" pitchFamily="18" charset="0"/>
            </a:endParaRPr>
          </a:p>
          <a:p>
            <a:endParaRPr lang="en-US" sz="2800" dirty="0">
              <a:latin typeface="Baskerville Old Face" panose="02020602080505020303" pitchFamily="18" charset="0"/>
            </a:endParaRPr>
          </a:p>
          <a:p>
            <a:pPr marL="0" indent="0">
              <a:buNone/>
            </a:pPr>
            <a:endParaRPr lang="en-US" sz="2800" dirty="0"/>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6</a:t>
            </a:fld>
            <a:endParaRPr lang="en-US" altLang="en-US" dirty="0">
              <a:solidFill>
                <a:prstClr val="black">
                  <a:tint val="75000"/>
                </a:prstClr>
              </a:solidFill>
            </a:endParaRPr>
          </a:p>
        </p:txBody>
      </p:sp>
      <p:sp>
        <p:nvSpPr>
          <p:cNvPr id="5" name="TextBox 4"/>
          <p:cNvSpPr txBox="1"/>
          <p:nvPr/>
        </p:nvSpPr>
        <p:spPr>
          <a:xfrm>
            <a:off x="0" y="0"/>
            <a:ext cx="8295708" cy="1261884"/>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Representation – Why is Accreditation Important?</a:t>
            </a:r>
            <a:endParaRPr lang="en-US" sz="3800" b="1" dirty="0">
              <a:solidFill>
                <a:srgbClr val="FF0000"/>
              </a:solidFill>
              <a:latin typeface="Baskerville Old Face" panose="02020602080505020303" pitchFamily="18" charset="0"/>
              <a:cs typeface="Arial" panose="020B0604020202020204" pitchFamily="34" charset="0"/>
            </a:endParaRPr>
          </a:p>
        </p:txBody>
      </p:sp>
    </p:spTree>
    <p:extLst>
      <p:ext uri="{BB962C8B-B14F-4D97-AF65-F5344CB8AC3E}">
        <p14:creationId xmlns:p14="http://schemas.microsoft.com/office/powerpoint/2010/main" val="2085741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0" y="1396181"/>
            <a:ext cx="10951779" cy="5325296"/>
          </a:xfrm>
        </p:spPr>
        <p:txBody>
          <a:bodyPr>
            <a:noAutofit/>
          </a:bodyPr>
          <a:lstStyle/>
          <a:p>
            <a:endParaRPr lang="en-US" sz="2800" dirty="0">
              <a:latin typeface="Baskerville Old Face" panose="02020602080505020303" pitchFamily="18" charset="0"/>
            </a:endParaRPr>
          </a:p>
          <a:p>
            <a:r>
              <a:rPr lang="en-US" sz="2800" dirty="0">
                <a:latin typeface="Baskerville Old Face" panose="02020602080505020303" pitchFamily="18" charset="0"/>
              </a:rPr>
              <a:t>There are many non-accredited organizations who engage in predatory practices</a:t>
            </a:r>
          </a:p>
          <a:p>
            <a:endParaRPr lang="en-US" sz="1000" dirty="0">
              <a:latin typeface="Baskerville Old Face" panose="02020602080505020303" pitchFamily="18" charset="0"/>
            </a:endParaRPr>
          </a:p>
          <a:p>
            <a:r>
              <a:rPr lang="en-US" sz="2800" dirty="0">
                <a:latin typeface="Baskerville Old Face" panose="02020602080505020303" pitchFamily="18" charset="0"/>
              </a:rPr>
              <a:t>Many unaccredited individuals and unrecognized organizations advertise online, and some may contact veterans directly</a:t>
            </a:r>
          </a:p>
          <a:p>
            <a:endParaRPr lang="en-US" sz="1000" dirty="0">
              <a:latin typeface="Baskerville Old Face" panose="02020602080505020303" pitchFamily="18" charset="0"/>
            </a:endParaRPr>
          </a:p>
          <a:p>
            <a:r>
              <a:rPr lang="en-US" sz="2800" dirty="0">
                <a:latin typeface="Baskerville Old Face" panose="02020602080505020303" pitchFamily="18" charset="0"/>
              </a:rPr>
              <a:t>Many times, they are illegally charging for services and may lack the qualifications required for VA accreditation</a:t>
            </a:r>
          </a:p>
          <a:p>
            <a:endParaRPr lang="en-US" sz="1000" dirty="0">
              <a:latin typeface="Baskerville Old Face" panose="02020602080505020303" pitchFamily="18" charset="0"/>
            </a:endParaRPr>
          </a:p>
          <a:p>
            <a:r>
              <a:rPr lang="en-US" sz="2800" dirty="0">
                <a:latin typeface="Baskerville Old Face" panose="02020602080505020303" pitchFamily="18" charset="0"/>
              </a:rPr>
              <a:t>The terms “veteran” and/or “military” does not inherently mean the organization represents the best interests of veterans and their families</a:t>
            </a:r>
          </a:p>
          <a:p>
            <a:pPr marL="0" indent="0">
              <a:buNone/>
            </a:pPr>
            <a:endParaRPr lang="en-US" sz="2800" dirty="0">
              <a:latin typeface="Baskerville Old Face" panose="02020602080505020303" pitchFamily="18" charset="0"/>
            </a:endParaRPr>
          </a:p>
          <a:p>
            <a:pPr marL="0" indent="0">
              <a:buNone/>
            </a:pPr>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1600" dirty="0">
              <a:latin typeface="Baskerville Old Face" panose="02020602080505020303" pitchFamily="18" charset="0"/>
            </a:endParaRPr>
          </a:p>
          <a:p>
            <a:endParaRPr lang="en-US" sz="1500" dirty="0">
              <a:latin typeface="Baskerville Old Face" panose="02020602080505020303" pitchFamily="18" charset="0"/>
            </a:endParaRPr>
          </a:p>
          <a:p>
            <a:endParaRPr lang="en-US" sz="1600" dirty="0">
              <a:latin typeface="Baskerville Old Face" panose="02020602080505020303" pitchFamily="18" charset="0"/>
            </a:endParaRPr>
          </a:p>
          <a:p>
            <a:endParaRPr lang="en-US" sz="2800" dirty="0">
              <a:latin typeface="Baskerville Old Face" panose="02020602080505020303" pitchFamily="18" charset="0"/>
            </a:endParaRPr>
          </a:p>
          <a:p>
            <a:pPr marL="0" indent="0">
              <a:buNone/>
            </a:pPr>
            <a:endParaRPr lang="en-US" sz="2800" dirty="0"/>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7</a:t>
            </a:fld>
            <a:endParaRPr lang="en-US" altLang="en-US" dirty="0">
              <a:solidFill>
                <a:prstClr val="black">
                  <a:tint val="75000"/>
                </a:prstClr>
              </a:solidFill>
            </a:endParaRPr>
          </a:p>
        </p:txBody>
      </p:sp>
      <p:sp>
        <p:nvSpPr>
          <p:cNvPr id="5" name="TextBox 4"/>
          <p:cNvSpPr txBox="1"/>
          <p:nvPr/>
        </p:nvSpPr>
        <p:spPr>
          <a:xfrm>
            <a:off x="0" y="0"/>
            <a:ext cx="8295708" cy="1261884"/>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Representation – Why is Accreditation Important?</a:t>
            </a:r>
            <a:endParaRPr lang="en-US" sz="3800" b="1" dirty="0">
              <a:solidFill>
                <a:srgbClr val="FF0000"/>
              </a:solidFill>
              <a:latin typeface="Baskerville Old Face" panose="02020602080505020303" pitchFamily="18" charset="0"/>
              <a:cs typeface="Arial" panose="020B0604020202020204" pitchFamily="34" charset="0"/>
            </a:endParaRPr>
          </a:p>
        </p:txBody>
      </p:sp>
    </p:spTree>
    <p:extLst>
      <p:ext uri="{BB962C8B-B14F-4D97-AF65-F5344CB8AC3E}">
        <p14:creationId xmlns:p14="http://schemas.microsoft.com/office/powerpoint/2010/main" val="3697140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0" y="1396181"/>
            <a:ext cx="10440239" cy="5325296"/>
          </a:xfrm>
        </p:spPr>
        <p:txBody>
          <a:bodyPr>
            <a:noAutofit/>
          </a:bodyPr>
          <a:lstStyle/>
          <a:p>
            <a:pPr marL="0" indent="0">
              <a:buNone/>
            </a:pPr>
            <a:r>
              <a:rPr lang="en-US" sz="2800" dirty="0">
                <a:latin typeface="Baskerville Old Face" panose="02020602080505020303" pitchFamily="18" charset="0"/>
              </a:rPr>
              <a:t>Accredited attorneys or agents may legally charge fees for appeals if a valid fee agreement is filed with VA.</a:t>
            </a:r>
          </a:p>
          <a:p>
            <a:pPr marL="0" indent="0">
              <a:buNone/>
            </a:pPr>
            <a:endParaRPr lang="en-US" sz="2800" dirty="0">
              <a:latin typeface="Baskerville Old Face" panose="02020602080505020303" pitchFamily="18" charset="0"/>
            </a:endParaRPr>
          </a:p>
          <a:p>
            <a:pPr marL="0" indent="0">
              <a:buNone/>
            </a:pPr>
            <a:r>
              <a:rPr lang="en-US" sz="2800" dirty="0">
                <a:latin typeface="Baskerville Old Face" panose="02020602080505020303" pitchFamily="18" charset="0"/>
              </a:rPr>
              <a:t>An accredited attorney or agent may </a:t>
            </a:r>
            <a:r>
              <a:rPr lang="en-US" sz="2800" b="1" u="sng" dirty="0">
                <a:latin typeface="Baskerville Old Face" panose="02020602080505020303" pitchFamily="18" charset="0"/>
              </a:rPr>
              <a:t>only</a:t>
            </a:r>
            <a:r>
              <a:rPr lang="en-US" sz="2800" dirty="0">
                <a:latin typeface="Baskerville Old Face" panose="02020602080505020303" pitchFamily="18" charset="0"/>
              </a:rPr>
              <a:t> charge claimants a fee after: </a:t>
            </a:r>
          </a:p>
          <a:p>
            <a:pPr marL="0" indent="0">
              <a:buNone/>
            </a:pPr>
            <a:endParaRPr lang="en-US" sz="2800" dirty="0">
              <a:latin typeface="Baskerville Old Face" panose="02020602080505020303" pitchFamily="18" charset="0"/>
            </a:endParaRPr>
          </a:p>
          <a:p>
            <a:pPr marL="914400">
              <a:tabLst>
                <a:tab pos="10058400" algn="l"/>
                <a:tab pos="10117138" algn="l"/>
              </a:tabLst>
            </a:pPr>
            <a:r>
              <a:rPr lang="en-US" sz="2800" dirty="0">
                <a:latin typeface="Baskerville Old Face" panose="02020602080505020303" pitchFamily="18" charset="0"/>
              </a:rPr>
              <a:t>VA has made a decision regarding the claim, </a:t>
            </a:r>
          </a:p>
          <a:p>
            <a:pPr marL="914400">
              <a:tabLst>
                <a:tab pos="10058400" algn="l"/>
                <a:tab pos="10117138" algn="l"/>
              </a:tabLst>
            </a:pPr>
            <a:r>
              <a:rPr lang="en-US" sz="2800" dirty="0">
                <a:latin typeface="Baskerville Old Face" panose="02020602080505020303" pitchFamily="18" charset="0"/>
              </a:rPr>
              <a:t>An appeal of that decision has been initiated</a:t>
            </a:r>
          </a:p>
          <a:p>
            <a:pPr marL="914400">
              <a:tabLst>
                <a:tab pos="10058400" algn="l"/>
                <a:tab pos="10117138" algn="l"/>
              </a:tabLst>
            </a:pPr>
            <a:r>
              <a:rPr lang="en-US" sz="2800" dirty="0">
                <a:latin typeface="Baskerville Old Face" panose="02020602080505020303" pitchFamily="18" charset="0"/>
              </a:rPr>
              <a:t>The attorney or agent has filed a power of attorney and a fee agreement with VA.</a:t>
            </a:r>
          </a:p>
          <a:p>
            <a:pPr marL="742950" indent="0">
              <a:buNone/>
              <a:tabLst>
                <a:tab pos="10058400" algn="l"/>
                <a:tab pos="10117138" algn="l"/>
              </a:tabLst>
            </a:pPr>
            <a:endParaRPr lang="en-US" sz="2800" dirty="0">
              <a:latin typeface="Baskerville Old Face" panose="02020602080505020303" pitchFamily="18" charset="0"/>
            </a:endParaRPr>
          </a:p>
          <a:p>
            <a:pPr marL="0" indent="0" algn="ctr">
              <a:buNone/>
              <a:tabLst>
                <a:tab pos="10058400" algn="l"/>
                <a:tab pos="10117138" algn="l"/>
              </a:tabLst>
            </a:pPr>
            <a:r>
              <a:rPr lang="en-US" sz="2800" b="1" dirty="0">
                <a:latin typeface="Baskerville Old Face" panose="02020602080505020303" pitchFamily="18" charset="0"/>
              </a:rPr>
              <a:t>Note: The VFW is not allowed to charge fees for service</a:t>
            </a:r>
          </a:p>
          <a:p>
            <a:pPr marL="742950" indent="0">
              <a:buNone/>
              <a:tabLst>
                <a:tab pos="10058400" algn="l"/>
                <a:tab pos="10117138" algn="l"/>
              </a:tabLst>
            </a:pPr>
            <a:endParaRPr lang="en-US" sz="2800" dirty="0">
              <a:latin typeface="Baskerville Old Face" panose="02020602080505020303" pitchFamily="18" charset="0"/>
            </a:endParaRPr>
          </a:p>
          <a:p>
            <a:pPr marL="0" indent="0">
              <a:buNone/>
            </a:pPr>
            <a:endParaRPr lang="en-US" sz="2800" dirty="0">
              <a:latin typeface="Baskerville Old Face" panose="02020602080505020303" pitchFamily="18" charset="0"/>
            </a:endParaRPr>
          </a:p>
          <a:p>
            <a:pPr marL="0" indent="0">
              <a:buNone/>
            </a:pPr>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1600" dirty="0">
              <a:latin typeface="Baskerville Old Face" panose="02020602080505020303" pitchFamily="18" charset="0"/>
            </a:endParaRPr>
          </a:p>
          <a:p>
            <a:endParaRPr lang="en-US" sz="1500" dirty="0">
              <a:latin typeface="Baskerville Old Face" panose="02020602080505020303" pitchFamily="18" charset="0"/>
            </a:endParaRPr>
          </a:p>
          <a:p>
            <a:endParaRPr lang="en-US" sz="1600" dirty="0">
              <a:latin typeface="Baskerville Old Face" panose="02020602080505020303" pitchFamily="18" charset="0"/>
            </a:endParaRPr>
          </a:p>
          <a:p>
            <a:endParaRPr lang="en-US" sz="2800" dirty="0">
              <a:latin typeface="Baskerville Old Face" panose="02020602080505020303" pitchFamily="18" charset="0"/>
            </a:endParaRPr>
          </a:p>
          <a:p>
            <a:pPr marL="0" indent="0">
              <a:buNone/>
            </a:pPr>
            <a:endParaRPr lang="en-US" sz="2800" dirty="0"/>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8</a:t>
            </a:fld>
            <a:endParaRPr lang="en-US" altLang="en-US" dirty="0">
              <a:solidFill>
                <a:prstClr val="black">
                  <a:tint val="75000"/>
                </a:prstClr>
              </a:solidFill>
            </a:endParaRPr>
          </a:p>
        </p:txBody>
      </p:sp>
      <p:sp>
        <p:nvSpPr>
          <p:cNvPr id="5" name="TextBox 4"/>
          <p:cNvSpPr txBox="1"/>
          <p:nvPr/>
        </p:nvSpPr>
        <p:spPr>
          <a:xfrm>
            <a:off x="0" y="265471"/>
            <a:ext cx="8295708" cy="677108"/>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Representation – Attorney Fees</a:t>
            </a:r>
            <a:endParaRPr lang="en-US" sz="3800" b="1" dirty="0">
              <a:solidFill>
                <a:srgbClr val="FF0000"/>
              </a:solidFill>
              <a:latin typeface="Baskerville Old Face" panose="02020602080505020303" pitchFamily="18" charset="0"/>
              <a:cs typeface="Arial" panose="020B0604020202020204" pitchFamily="34" charset="0"/>
            </a:endParaRPr>
          </a:p>
        </p:txBody>
      </p:sp>
    </p:spTree>
    <p:extLst>
      <p:ext uri="{BB962C8B-B14F-4D97-AF65-F5344CB8AC3E}">
        <p14:creationId xmlns:p14="http://schemas.microsoft.com/office/powerpoint/2010/main" val="2251177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0110" y="1396181"/>
            <a:ext cx="10951779" cy="5325296"/>
          </a:xfrm>
        </p:spPr>
        <p:txBody>
          <a:bodyPr>
            <a:noAutofit/>
          </a:bodyPr>
          <a:lstStyle/>
          <a:p>
            <a:endParaRPr lang="en-US" sz="2800" dirty="0">
              <a:latin typeface="Baskerville Old Face" panose="02020602080505020303" pitchFamily="18" charset="0"/>
            </a:endParaRPr>
          </a:p>
          <a:p>
            <a:pPr marL="0" indent="0">
              <a:buNone/>
            </a:pPr>
            <a:r>
              <a:rPr lang="en-US" sz="2800" dirty="0">
                <a:latin typeface="Baskerville Old Face" panose="02020602080505020303" pitchFamily="18" charset="0"/>
              </a:rPr>
              <a:t>A searchable list of accredited VSO representatives, agents, and attorneys is available at the VA Office of General Council’s website:</a:t>
            </a:r>
          </a:p>
          <a:p>
            <a:pPr marL="0" indent="0">
              <a:buNone/>
            </a:pPr>
            <a:r>
              <a:rPr lang="en-US" sz="2800" dirty="0">
                <a:latin typeface="Baskerville Old Face" panose="02020602080505020303" pitchFamily="18" charset="0"/>
              </a:rPr>
              <a:t>		</a:t>
            </a:r>
          </a:p>
          <a:p>
            <a:pPr marL="0" indent="0" algn="ctr">
              <a:buNone/>
            </a:pPr>
            <a:r>
              <a:rPr lang="en-US" sz="2800" dirty="0">
                <a:latin typeface="Baskerville Old Face" panose="02020602080505020303" pitchFamily="18" charset="0"/>
                <a:hlinkClick r:id="rId3"/>
              </a:rPr>
              <a:t>http://www.va.gov/ogc/apps/accreditation/index.asp</a:t>
            </a:r>
            <a:r>
              <a:rPr lang="en-US" sz="2800" dirty="0">
                <a:latin typeface="Baskerville Old Face" panose="02020602080505020303" pitchFamily="18" charset="0"/>
              </a:rPr>
              <a:t> </a:t>
            </a:r>
          </a:p>
          <a:p>
            <a:pPr marL="0" indent="0">
              <a:buNone/>
            </a:pPr>
            <a:endParaRPr lang="en-US" sz="2800" dirty="0">
              <a:latin typeface="Baskerville Old Face" panose="02020602080505020303" pitchFamily="18" charset="0"/>
            </a:endParaRPr>
          </a:p>
          <a:p>
            <a:pPr marL="0" indent="0">
              <a:buNone/>
            </a:pPr>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2800" dirty="0">
              <a:latin typeface="Baskerville Old Face" panose="02020602080505020303" pitchFamily="18" charset="0"/>
            </a:endParaRPr>
          </a:p>
          <a:p>
            <a:endParaRPr lang="en-US" sz="1600" dirty="0">
              <a:latin typeface="Baskerville Old Face" panose="02020602080505020303" pitchFamily="18" charset="0"/>
            </a:endParaRPr>
          </a:p>
          <a:p>
            <a:endParaRPr lang="en-US" sz="1500" dirty="0">
              <a:latin typeface="Baskerville Old Face" panose="02020602080505020303" pitchFamily="18" charset="0"/>
            </a:endParaRPr>
          </a:p>
          <a:p>
            <a:endParaRPr lang="en-US" sz="1600" dirty="0">
              <a:latin typeface="Baskerville Old Face" panose="02020602080505020303" pitchFamily="18" charset="0"/>
            </a:endParaRPr>
          </a:p>
          <a:p>
            <a:endParaRPr lang="en-US" sz="2800" dirty="0">
              <a:latin typeface="Baskerville Old Face" panose="02020602080505020303" pitchFamily="18" charset="0"/>
            </a:endParaRPr>
          </a:p>
          <a:p>
            <a:pPr marL="0" indent="0">
              <a:buNone/>
            </a:pPr>
            <a:endParaRPr lang="en-US" sz="2800" dirty="0"/>
          </a:p>
        </p:txBody>
      </p:sp>
      <p:sp>
        <p:nvSpPr>
          <p:cNvPr id="4" name="Slide Number Placeholder 3"/>
          <p:cNvSpPr>
            <a:spLocks noGrp="1"/>
          </p:cNvSpPr>
          <p:nvPr>
            <p:ph type="sldNum" sz="quarter" idx="12"/>
          </p:nvPr>
        </p:nvSpPr>
        <p:spPr/>
        <p:txBody>
          <a:bodyPr/>
          <a:lstStyle/>
          <a:p>
            <a:pPr defTabSz="685800" eaLnBrk="0" fontAlgn="base" hangingPunct="0">
              <a:spcBef>
                <a:spcPct val="0"/>
              </a:spcBef>
              <a:spcAft>
                <a:spcPct val="0"/>
              </a:spcAft>
              <a:defRPr/>
            </a:pPr>
            <a:fld id="{A52124A5-1B9B-4B07-834C-F8730363EEE2}" type="slidenum">
              <a:rPr lang="en-US" altLang="en-US">
                <a:solidFill>
                  <a:prstClr val="black">
                    <a:tint val="75000"/>
                  </a:prstClr>
                </a:solidFill>
              </a:rPr>
              <a:pPr defTabSz="685800" eaLnBrk="0" fontAlgn="base" hangingPunct="0">
                <a:spcBef>
                  <a:spcPct val="0"/>
                </a:spcBef>
                <a:spcAft>
                  <a:spcPct val="0"/>
                </a:spcAft>
                <a:defRPr/>
              </a:pPr>
              <a:t>9</a:t>
            </a:fld>
            <a:endParaRPr lang="en-US" altLang="en-US" dirty="0">
              <a:solidFill>
                <a:prstClr val="black">
                  <a:tint val="75000"/>
                </a:prstClr>
              </a:solidFill>
            </a:endParaRPr>
          </a:p>
        </p:txBody>
      </p:sp>
      <p:sp>
        <p:nvSpPr>
          <p:cNvPr id="5" name="TextBox 4"/>
          <p:cNvSpPr txBox="1"/>
          <p:nvPr/>
        </p:nvSpPr>
        <p:spPr>
          <a:xfrm>
            <a:off x="0" y="134296"/>
            <a:ext cx="8295708" cy="1261884"/>
          </a:xfrm>
          <a:prstGeom prst="rect">
            <a:avLst/>
          </a:prstGeom>
          <a:noFill/>
        </p:spPr>
        <p:txBody>
          <a:bodyPr wrap="square" rtlCol="0">
            <a:spAutoFit/>
          </a:bodyPr>
          <a:lstStyle/>
          <a:p>
            <a:pPr defTabSz="685800" eaLnBrk="0" fontAlgn="base" hangingPunct="0">
              <a:spcBef>
                <a:spcPct val="0"/>
              </a:spcBef>
              <a:spcAft>
                <a:spcPct val="0"/>
              </a:spcAft>
              <a:defRPr/>
            </a:pPr>
            <a:r>
              <a:rPr lang="en-US" sz="3800" b="1" dirty="0">
                <a:solidFill>
                  <a:prstClr val="black"/>
                </a:solidFill>
                <a:latin typeface="Baskerville Old Face" panose="02020602080505020303" pitchFamily="18" charset="0"/>
                <a:cs typeface="Arial" panose="020B0604020202020204" pitchFamily="34" charset="0"/>
              </a:rPr>
              <a:t>Representation – How to Know if Someone is Accredited</a:t>
            </a:r>
            <a:endParaRPr lang="en-US" sz="3800" b="1" dirty="0">
              <a:solidFill>
                <a:srgbClr val="FF0000"/>
              </a:solidFill>
              <a:latin typeface="Baskerville Old Face" panose="02020602080505020303" pitchFamily="18" charset="0"/>
              <a:cs typeface="Arial" panose="020B0604020202020204" pitchFamily="34" charset="0"/>
            </a:endParaRPr>
          </a:p>
        </p:txBody>
      </p:sp>
    </p:spTree>
    <p:extLst>
      <p:ext uri="{BB962C8B-B14F-4D97-AF65-F5344CB8AC3E}">
        <p14:creationId xmlns:p14="http://schemas.microsoft.com/office/powerpoint/2010/main" val="2402788622"/>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NEW Logo">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Logo" id="{E64DD44C-503F-404D-A60E-09A17B832FB2}" vid="{B0259543-7EB3-4E03-9C87-69B5A069E269}"/>
    </a:ext>
  </a:extLst>
</a:theme>
</file>

<file path=ppt/theme/theme3.xml><?xml version="1.0" encoding="utf-8"?>
<a:theme xmlns:a="http://schemas.openxmlformats.org/drawingml/2006/main" name="1_NEW Logo">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Logo" id="{E64DD44C-503F-404D-A60E-09A17B832FB2}" vid="{B0259543-7EB3-4E03-9C87-69B5A069E269}"/>
    </a:ext>
  </a:ext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4948</TotalTime>
  <Words>4389</Words>
  <Application>Microsoft Office PowerPoint</Application>
  <PresentationFormat>Widescreen</PresentationFormat>
  <Paragraphs>548</Paragraphs>
  <Slides>49</Slides>
  <Notes>49</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49</vt:i4>
      </vt:variant>
    </vt:vector>
  </HeadingPairs>
  <TitlesOfParts>
    <vt:vector size="60" baseType="lpstr">
      <vt:lpstr>Arial</vt:lpstr>
      <vt:lpstr>Arial Narrow</vt:lpstr>
      <vt:lpstr>Baskerville Old Face</vt:lpstr>
      <vt:lpstr>Calibri</vt:lpstr>
      <vt:lpstr>Calibri Light</vt:lpstr>
      <vt:lpstr>Times New Roman</vt:lpstr>
      <vt:lpstr>Tw Cen MT</vt:lpstr>
      <vt:lpstr>Custom Design</vt:lpstr>
      <vt:lpstr>NEW Logo</vt:lpstr>
      <vt:lpstr>1_NEW Logo</vt:lpstr>
      <vt:lpstr>1_Custom Design</vt:lpstr>
      <vt:lpstr>Post Service Officer Training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Fletcher</dc:creator>
  <cp:lastModifiedBy>Christopher Macinkowicz</cp:lastModifiedBy>
  <cp:revision>209</cp:revision>
  <cp:lastPrinted>2021-07-12T16:02:42Z</cp:lastPrinted>
  <dcterms:created xsi:type="dcterms:W3CDTF">2020-06-08T16:00:35Z</dcterms:created>
  <dcterms:modified xsi:type="dcterms:W3CDTF">2021-08-06T13:57:50Z</dcterms:modified>
</cp:coreProperties>
</file>